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4" r:id="rId1"/>
  </p:sldMasterIdLst>
  <p:notesMasterIdLst>
    <p:notesMasterId r:id="rId24"/>
  </p:notesMasterIdLst>
  <p:sldIdLst>
    <p:sldId id="256" r:id="rId2"/>
    <p:sldId id="281" r:id="rId3"/>
    <p:sldId id="282" r:id="rId4"/>
    <p:sldId id="283" r:id="rId5"/>
    <p:sldId id="284" r:id="rId6"/>
    <p:sldId id="277" r:id="rId7"/>
    <p:sldId id="267" r:id="rId8"/>
    <p:sldId id="263" r:id="rId9"/>
    <p:sldId id="264" r:id="rId10"/>
    <p:sldId id="265" r:id="rId11"/>
    <p:sldId id="266" r:id="rId12"/>
    <p:sldId id="262" r:id="rId13"/>
    <p:sldId id="259" r:id="rId14"/>
    <p:sldId id="261" r:id="rId15"/>
    <p:sldId id="268" r:id="rId16"/>
    <p:sldId id="260" r:id="rId17"/>
    <p:sldId id="273" r:id="rId18"/>
    <p:sldId id="274" r:id="rId19"/>
    <p:sldId id="271" r:id="rId20"/>
    <p:sldId id="270" r:id="rId21"/>
    <p:sldId id="272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593"/>
  </p:normalViewPr>
  <p:slideViewPr>
    <p:cSldViewPr snapToGrid="0">
      <p:cViewPr>
        <p:scale>
          <a:sx n="103" d="100"/>
          <a:sy n="103" d="100"/>
        </p:scale>
        <p:origin x="10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EF7687-0CCD-4050-AA2E-215F833ABEB6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24CB3F-53D1-4919-B444-9935CD6314B2}">
      <dgm:prSet/>
      <dgm:spPr>
        <a:solidFill>
          <a:schemeClr val="tx1"/>
        </a:solidFill>
      </dgm:spPr>
      <dgm:t>
        <a:bodyPr/>
        <a:lstStyle/>
        <a:p>
          <a:r>
            <a:rPr lang="en-US" b="0" i="0" dirty="0"/>
            <a:t>Residence location </a:t>
          </a:r>
          <a:endParaRPr lang="en-US" dirty="0"/>
        </a:p>
      </dgm:t>
    </dgm:pt>
    <dgm:pt modelId="{D3E2C63C-43BA-4BCD-822F-490DC4E03BB8}" type="parTrans" cxnId="{EDCF8470-F671-4324-B4A2-48ED92D567AB}">
      <dgm:prSet/>
      <dgm:spPr/>
      <dgm:t>
        <a:bodyPr/>
        <a:lstStyle/>
        <a:p>
          <a:endParaRPr lang="en-US"/>
        </a:p>
      </dgm:t>
    </dgm:pt>
    <dgm:pt modelId="{2732E6FC-D695-452F-ACC4-B19A3E5C3528}" type="sibTrans" cxnId="{EDCF8470-F671-4324-B4A2-48ED92D567AB}">
      <dgm:prSet/>
      <dgm:spPr/>
      <dgm:t>
        <a:bodyPr/>
        <a:lstStyle/>
        <a:p>
          <a:endParaRPr lang="en-US"/>
        </a:p>
      </dgm:t>
    </dgm:pt>
    <dgm:pt modelId="{C5F37E45-9DE3-4BBC-AA53-50E4743F50B4}">
      <dgm:prSet/>
      <dgm:spPr>
        <a:solidFill>
          <a:srgbClr val="C00000"/>
        </a:solidFill>
      </dgm:spPr>
      <dgm:t>
        <a:bodyPr/>
        <a:lstStyle/>
        <a:p>
          <a:r>
            <a:rPr lang="en-US" b="0" i="0"/>
            <a:t>Gender</a:t>
          </a:r>
          <a:endParaRPr lang="en-US"/>
        </a:p>
      </dgm:t>
    </dgm:pt>
    <dgm:pt modelId="{9F875E85-9940-4260-938B-5F4F7ACE6CE3}" type="parTrans" cxnId="{C152C9A9-0FC5-4F51-9CB2-F96F7F91842A}">
      <dgm:prSet/>
      <dgm:spPr/>
      <dgm:t>
        <a:bodyPr/>
        <a:lstStyle/>
        <a:p>
          <a:endParaRPr lang="en-US"/>
        </a:p>
      </dgm:t>
    </dgm:pt>
    <dgm:pt modelId="{4B948392-F7C3-4DD3-ACE7-D986424F16FB}" type="sibTrans" cxnId="{C152C9A9-0FC5-4F51-9CB2-F96F7F91842A}">
      <dgm:prSet/>
      <dgm:spPr/>
      <dgm:t>
        <a:bodyPr/>
        <a:lstStyle/>
        <a:p>
          <a:endParaRPr lang="en-US"/>
        </a:p>
      </dgm:t>
    </dgm:pt>
    <dgm:pt modelId="{9497DF19-5354-4C21-9C88-E8A2FFE209B4}">
      <dgm:prSet/>
      <dgm:spPr>
        <a:solidFill>
          <a:schemeClr val="tx1"/>
        </a:solidFill>
      </dgm:spPr>
      <dgm:t>
        <a:bodyPr/>
        <a:lstStyle/>
        <a:p>
          <a:r>
            <a:rPr lang="en-US" b="0" i="0"/>
            <a:t>Career type </a:t>
          </a:r>
          <a:endParaRPr lang="en-US"/>
        </a:p>
      </dgm:t>
    </dgm:pt>
    <dgm:pt modelId="{964C4DAA-7308-46C9-92DF-1FDBD106D346}" type="parTrans" cxnId="{CD25AFAA-35D1-41C9-B227-885661EE9AC8}">
      <dgm:prSet/>
      <dgm:spPr/>
      <dgm:t>
        <a:bodyPr/>
        <a:lstStyle/>
        <a:p>
          <a:endParaRPr lang="en-US"/>
        </a:p>
      </dgm:t>
    </dgm:pt>
    <dgm:pt modelId="{6E0C539A-BE03-4D27-B80C-4D11626AF4E7}" type="sibTrans" cxnId="{CD25AFAA-35D1-41C9-B227-885661EE9AC8}">
      <dgm:prSet/>
      <dgm:spPr/>
      <dgm:t>
        <a:bodyPr/>
        <a:lstStyle/>
        <a:p>
          <a:endParaRPr lang="en-US"/>
        </a:p>
      </dgm:t>
    </dgm:pt>
    <dgm:pt modelId="{9581E250-A64F-4BD0-92B6-BA9D4AD43E6F}">
      <dgm:prSet/>
      <dgm:spPr>
        <a:solidFill>
          <a:srgbClr val="C00000"/>
        </a:solidFill>
      </dgm:spPr>
      <dgm:t>
        <a:bodyPr/>
        <a:lstStyle/>
        <a:p>
          <a:r>
            <a:rPr lang="en-US" b="0" i="0"/>
            <a:t>Age</a:t>
          </a:r>
          <a:endParaRPr lang="en-US"/>
        </a:p>
      </dgm:t>
    </dgm:pt>
    <dgm:pt modelId="{71B18D72-4DA1-4129-BF7F-8B41B55ADB81}" type="parTrans" cxnId="{8EF3A98D-1388-4733-A197-FD9E20537EBF}">
      <dgm:prSet/>
      <dgm:spPr/>
      <dgm:t>
        <a:bodyPr/>
        <a:lstStyle/>
        <a:p>
          <a:endParaRPr lang="en-US"/>
        </a:p>
      </dgm:t>
    </dgm:pt>
    <dgm:pt modelId="{728AB865-3E86-4880-B7B1-46262A378262}" type="sibTrans" cxnId="{8EF3A98D-1388-4733-A197-FD9E20537EBF}">
      <dgm:prSet/>
      <dgm:spPr/>
      <dgm:t>
        <a:bodyPr/>
        <a:lstStyle/>
        <a:p>
          <a:endParaRPr lang="en-US"/>
        </a:p>
      </dgm:t>
    </dgm:pt>
    <dgm:pt modelId="{4032C787-9CA1-4E05-B3C2-2678230D0E51}">
      <dgm:prSet/>
      <dgm:spPr>
        <a:solidFill>
          <a:srgbClr val="C00000"/>
        </a:solidFill>
      </dgm:spPr>
      <dgm:t>
        <a:bodyPr/>
        <a:lstStyle/>
        <a:p>
          <a:r>
            <a:rPr lang="en-US" b="0" i="0"/>
            <a:t>Smoking status </a:t>
          </a:r>
          <a:endParaRPr lang="en-US"/>
        </a:p>
      </dgm:t>
    </dgm:pt>
    <dgm:pt modelId="{D5230DD0-B5ED-4027-B2C8-E2872CB9D6B2}" type="parTrans" cxnId="{270E5BF5-01F0-4AC9-87FA-3068F610CC8C}">
      <dgm:prSet/>
      <dgm:spPr/>
      <dgm:t>
        <a:bodyPr/>
        <a:lstStyle/>
        <a:p>
          <a:endParaRPr lang="en-US"/>
        </a:p>
      </dgm:t>
    </dgm:pt>
    <dgm:pt modelId="{5CAF3BA1-D7EE-4134-AC14-1E6DE9B33E60}" type="sibTrans" cxnId="{270E5BF5-01F0-4AC9-87FA-3068F610CC8C}">
      <dgm:prSet/>
      <dgm:spPr/>
      <dgm:t>
        <a:bodyPr/>
        <a:lstStyle/>
        <a:p>
          <a:endParaRPr lang="en-US"/>
        </a:p>
      </dgm:t>
    </dgm:pt>
    <dgm:pt modelId="{20616EC0-E521-4BE4-B43A-0E3B031830B0}">
      <dgm:prSet/>
      <dgm:spPr>
        <a:solidFill>
          <a:schemeClr val="tx1"/>
        </a:solidFill>
      </dgm:spPr>
      <dgm:t>
        <a:bodyPr/>
        <a:lstStyle/>
        <a:p>
          <a:r>
            <a:rPr lang="en-US" b="0" i="0"/>
            <a:t>Hypertension </a:t>
          </a:r>
          <a:endParaRPr lang="en-US"/>
        </a:p>
      </dgm:t>
    </dgm:pt>
    <dgm:pt modelId="{133D2B52-2B1D-4253-8955-9C04CFC90E33}" type="parTrans" cxnId="{E895F9D9-236C-4162-BF21-429F936A04FE}">
      <dgm:prSet/>
      <dgm:spPr/>
      <dgm:t>
        <a:bodyPr/>
        <a:lstStyle/>
        <a:p>
          <a:endParaRPr lang="en-US"/>
        </a:p>
      </dgm:t>
    </dgm:pt>
    <dgm:pt modelId="{F51872FD-0AC2-4DC7-B8EA-765369DFC773}" type="sibTrans" cxnId="{E895F9D9-236C-4162-BF21-429F936A04FE}">
      <dgm:prSet/>
      <dgm:spPr/>
      <dgm:t>
        <a:bodyPr/>
        <a:lstStyle/>
        <a:p>
          <a:endParaRPr lang="en-US"/>
        </a:p>
      </dgm:t>
    </dgm:pt>
    <dgm:pt modelId="{5615C8CC-1CD2-43F3-B960-342CE9F9690D}">
      <dgm:prSet/>
      <dgm:spPr>
        <a:solidFill>
          <a:srgbClr val="C00000"/>
        </a:solidFill>
      </dgm:spPr>
      <dgm:t>
        <a:bodyPr/>
        <a:lstStyle/>
        <a:p>
          <a:r>
            <a:rPr lang="en-US" b="0" i="0" dirty="0"/>
            <a:t>Marriage status </a:t>
          </a:r>
          <a:endParaRPr lang="en-US" dirty="0"/>
        </a:p>
      </dgm:t>
    </dgm:pt>
    <dgm:pt modelId="{5C7B7149-C6C4-400E-AC31-0AF858F99555}" type="parTrans" cxnId="{3A99BB08-45D7-4F46-8E93-544AE803E4FE}">
      <dgm:prSet/>
      <dgm:spPr/>
      <dgm:t>
        <a:bodyPr/>
        <a:lstStyle/>
        <a:p>
          <a:endParaRPr lang="en-US"/>
        </a:p>
      </dgm:t>
    </dgm:pt>
    <dgm:pt modelId="{D62D7177-6CAF-4422-B2D9-F44A3335A6BA}" type="sibTrans" cxnId="{3A99BB08-45D7-4F46-8E93-544AE803E4FE}">
      <dgm:prSet/>
      <dgm:spPr/>
      <dgm:t>
        <a:bodyPr/>
        <a:lstStyle/>
        <a:p>
          <a:endParaRPr lang="en-US"/>
        </a:p>
      </dgm:t>
    </dgm:pt>
    <dgm:pt modelId="{42413D28-0155-4CE3-B892-4CA97BA6DFE6}">
      <dgm:prSet/>
      <dgm:spPr>
        <a:solidFill>
          <a:schemeClr val="tx1"/>
        </a:solidFill>
      </dgm:spPr>
      <dgm:t>
        <a:bodyPr/>
        <a:lstStyle/>
        <a:p>
          <a:r>
            <a:rPr lang="en-US" b="0" i="0"/>
            <a:t>BMI</a:t>
          </a:r>
          <a:endParaRPr lang="en-US"/>
        </a:p>
      </dgm:t>
    </dgm:pt>
    <dgm:pt modelId="{29712BB8-10F1-4FB7-800D-8CE0DDE56823}" type="parTrans" cxnId="{405FC979-4F84-483F-B5FA-0FC3AFD2526A}">
      <dgm:prSet/>
      <dgm:spPr/>
      <dgm:t>
        <a:bodyPr/>
        <a:lstStyle/>
        <a:p>
          <a:endParaRPr lang="en-US"/>
        </a:p>
      </dgm:t>
    </dgm:pt>
    <dgm:pt modelId="{703F34B3-E618-4D88-B1FB-6CF1A93C5293}" type="sibTrans" cxnId="{405FC979-4F84-483F-B5FA-0FC3AFD2526A}">
      <dgm:prSet/>
      <dgm:spPr/>
      <dgm:t>
        <a:bodyPr/>
        <a:lstStyle/>
        <a:p>
          <a:endParaRPr lang="en-US"/>
        </a:p>
      </dgm:t>
    </dgm:pt>
    <dgm:pt modelId="{5DFAC7B6-15F4-9A4C-88FD-89C6F745E69D}" type="pres">
      <dgm:prSet presAssocID="{92EF7687-0CCD-4050-AA2E-215F833ABEB6}" presName="Name0" presStyleCnt="0">
        <dgm:presLayoutVars>
          <dgm:dir/>
          <dgm:resizeHandles val="exact"/>
        </dgm:presLayoutVars>
      </dgm:prSet>
      <dgm:spPr/>
    </dgm:pt>
    <dgm:pt modelId="{AAE20006-D7BE-2F4F-9AC8-F92B17B97075}" type="pres">
      <dgm:prSet presAssocID="{9B24CB3F-53D1-4919-B444-9935CD6314B2}" presName="node" presStyleLbl="node1" presStyleIdx="0" presStyleCnt="8">
        <dgm:presLayoutVars>
          <dgm:bulletEnabled val="1"/>
        </dgm:presLayoutVars>
      </dgm:prSet>
      <dgm:spPr/>
    </dgm:pt>
    <dgm:pt modelId="{F0646FA5-A0C9-974B-9796-4F1152EADEE9}" type="pres">
      <dgm:prSet presAssocID="{2732E6FC-D695-452F-ACC4-B19A3E5C3528}" presName="sibTrans" presStyleLbl="sibTrans1D1" presStyleIdx="0" presStyleCnt="7"/>
      <dgm:spPr/>
    </dgm:pt>
    <dgm:pt modelId="{35DD9D98-A849-9F42-8C59-C1E5661EF7F7}" type="pres">
      <dgm:prSet presAssocID="{2732E6FC-D695-452F-ACC4-B19A3E5C3528}" presName="connectorText" presStyleLbl="sibTrans1D1" presStyleIdx="0" presStyleCnt="7"/>
      <dgm:spPr/>
    </dgm:pt>
    <dgm:pt modelId="{3CFED5B7-CE00-8744-97A6-32E94847AA94}" type="pres">
      <dgm:prSet presAssocID="{C5F37E45-9DE3-4BBC-AA53-50E4743F50B4}" presName="node" presStyleLbl="node1" presStyleIdx="1" presStyleCnt="8">
        <dgm:presLayoutVars>
          <dgm:bulletEnabled val="1"/>
        </dgm:presLayoutVars>
      </dgm:prSet>
      <dgm:spPr/>
    </dgm:pt>
    <dgm:pt modelId="{6BCAA6FF-25F5-0D49-819E-C9F0EEA67889}" type="pres">
      <dgm:prSet presAssocID="{4B948392-F7C3-4DD3-ACE7-D986424F16FB}" presName="sibTrans" presStyleLbl="sibTrans1D1" presStyleIdx="1" presStyleCnt="7"/>
      <dgm:spPr/>
    </dgm:pt>
    <dgm:pt modelId="{1975D7DD-E8BD-DB41-972B-8EB40E283046}" type="pres">
      <dgm:prSet presAssocID="{4B948392-F7C3-4DD3-ACE7-D986424F16FB}" presName="connectorText" presStyleLbl="sibTrans1D1" presStyleIdx="1" presStyleCnt="7"/>
      <dgm:spPr/>
    </dgm:pt>
    <dgm:pt modelId="{AC16F8FA-7F61-494E-9A63-20A4D0733B1A}" type="pres">
      <dgm:prSet presAssocID="{9497DF19-5354-4C21-9C88-E8A2FFE209B4}" presName="node" presStyleLbl="node1" presStyleIdx="2" presStyleCnt="8">
        <dgm:presLayoutVars>
          <dgm:bulletEnabled val="1"/>
        </dgm:presLayoutVars>
      </dgm:prSet>
      <dgm:spPr/>
    </dgm:pt>
    <dgm:pt modelId="{D62E109A-728F-134C-A9EF-870D9FCC093D}" type="pres">
      <dgm:prSet presAssocID="{6E0C539A-BE03-4D27-B80C-4D11626AF4E7}" presName="sibTrans" presStyleLbl="sibTrans1D1" presStyleIdx="2" presStyleCnt="7"/>
      <dgm:spPr/>
    </dgm:pt>
    <dgm:pt modelId="{0BA1A945-FC27-F748-A620-3E36E5787792}" type="pres">
      <dgm:prSet presAssocID="{6E0C539A-BE03-4D27-B80C-4D11626AF4E7}" presName="connectorText" presStyleLbl="sibTrans1D1" presStyleIdx="2" presStyleCnt="7"/>
      <dgm:spPr/>
    </dgm:pt>
    <dgm:pt modelId="{16BDD144-4279-DA4F-ACF5-A31C9DD510BA}" type="pres">
      <dgm:prSet presAssocID="{9581E250-A64F-4BD0-92B6-BA9D4AD43E6F}" presName="node" presStyleLbl="node1" presStyleIdx="3" presStyleCnt="8">
        <dgm:presLayoutVars>
          <dgm:bulletEnabled val="1"/>
        </dgm:presLayoutVars>
      </dgm:prSet>
      <dgm:spPr/>
    </dgm:pt>
    <dgm:pt modelId="{04B0287D-6931-1448-AEA9-739C212C771E}" type="pres">
      <dgm:prSet presAssocID="{728AB865-3E86-4880-B7B1-46262A378262}" presName="sibTrans" presStyleLbl="sibTrans1D1" presStyleIdx="3" presStyleCnt="7"/>
      <dgm:spPr/>
    </dgm:pt>
    <dgm:pt modelId="{44E29342-0589-F549-BA96-4D638963EE26}" type="pres">
      <dgm:prSet presAssocID="{728AB865-3E86-4880-B7B1-46262A378262}" presName="connectorText" presStyleLbl="sibTrans1D1" presStyleIdx="3" presStyleCnt="7"/>
      <dgm:spPr/>
    </dgm:pt>
    <dgm:pt modelId="{C7BE3E8E-493A-F54E-90ED-D448543D2E1C}" type="pres">
      <dgm:prSet presAssocID="{4032C787-9CA1-4E05-B3C2-2678230D0E51}" presName="node" presStyleLbl="node1" presStyleIdx="4" presStyleCnt="8">
        <dgm:presLayoutVars>
          <dgm:bulletEnabled val="1"/>
        </dgm:presLayoutVars>
      </dgm:prSet>
      <dgm:spPr/>
    </dgm:pt>
    <dgm:pt modelId="{1903C0AB-3F4C-ED4C-9AF4-8EE5F38315D4}" type="pres">
      <dgm:prSet presAssocID="{5CAF3BA1-D7EE-4134-AC14-1E6DE9B33E60}" presName="sibTrans" presStyleLbl="sibTrans1D1" presStyleIdx="4" presStyleCnt="7"/>
      <dgm:spPr/>
    </dgm:pt>
    <dgm:pt modelId="{7975FDDA-45F9-AF42-A6E9-E7BC2F74104D}" type="pres">
      <dgm:prSet presAssocID="{5CAF3BA1-D7EE-4134-AC14-1E6DE9B33E60}" presName="connectorText" presStyleLbl="sibTrans1D1" presStyleIdx="4" presStyleCnt="7"/>
      <dgm:spPr/>
    </dgm:pt>
    <dgm:pt modelId="{C250A9F3-0DFC-7544-ABA0-7E64AEA49390}" type="pres">
      <dgm:prSet presAssocID="{20616EC0-E521-4BE4-B43A-0E3B031830B0}" presName="node" presStyleLbl="node1" presStyleIdx="5" presStyleCnt="8">
        <dgm:presLayoutVars>
          <dgm:bulletEnabled val="1"/>
        </dgm:presLayoutVars>
      </dgm:prSet>
      <dgm:spPr/>
    </dgm:pt>
    <dgm:pt modelId="{B7AA53E5-3901-0C4A-9D13-A202E397677D}" type="pres">
      <dgm:prSet presAssocID="{F51872FD-0AC2-4DC7-B8EA-765369DFC773}" presName="sibTrans" presStyleLbl="sibTrans1D1" presStyleIdx="5" presStyleCnt="7"/>
      <dgm:spPr/>
    </dgm:pt>
    <dgm:pt modelId="{FA4E86D5-63C4-9B47-90B5-E97A2C4D480F}" type="pres">
      <dgm:prSet presAssocID="{F51872FD-0AC2-4DC7-B8EA-765369DFC773}" presName="connectorText" presStyleLbl="sibTrans1D1" presStyleIdx="5" presStyleCnt="7"/>
      <dgm:spPr/>
    </dgm:pt>
    <dgm:pt modelId="{2127C3D6-000B-AB4A-BA1F-A19BD4A1AFCD}" type="pres">
      <dgm:prSet presAssocID="{5615C8CC-1CD2-43F3-B960-342CE9F9690D}" presName="node" presStyleLbl="node1" presStyleIdx="6" presStyleCnt="8">
        <dgm:presLayoutVars>
          <dgm:bulletEnabled val="1"/>
        </dgm:presLayoutVars>
      </dgm:prSet>
      <dgm:spPr/>
    </dgm:pt>
    <dgm:pt modelId="{66C5C072-DE3B-604E-BD4B-40CFCE9EC470}" type="pres">
      <dgm:prSet presAssocID="{D62D7177-6CAF-4422-B2D9-F44A3335A6BA}" presName="sibTrans" presStyleLbl="sibTrans1D1" presStyleIdx="6" presStyleCnt="7"/>
      <dgm:spPr/>
    </dgm:pt>
    <dgm:pt modelId="{98764E79-A3F0-2749-921F-BF23469CB9B2}" type="pres">
      <dgm:prSet presAssocID="{D62D7177-6CAF-4422-B2D9-F44A3335A6BA}" presName="connectorText" presStyleLbl="sibTrans1D1" presStyleIdx="6" presStyleCnt="7"/>
      <dgm:spPr/>
    </dgm:pt>
    <dgm:pt modelId="{A4009CCF-75CA-F641-83EB-03292D572B95}" type="pres">
      <dgm:prSet presAssocID="{42413D28-0155-4CE3-B892-4CA97BA6DFE6}" presName="node" presStyleLbl="node1" presStyleIdx="7" presStyleCnt="8">
        <dgm:presLayoutVars>
          <dgm:bulletEnabled val="1"/>
        </dgm:presLayoutVars>
      </dgm:prSet>
      <dgm:spPr/>
    </dgm:pt>
  </dgm:ptLst>
  <dgm:cxnLst>
    <dgm:cxn modelId="{3A99BB08-45D7-4F46-8E93-544AE803E4FE}" srcId="{92EF7687-0CCD-4050-AA2E-215F833ABEB6}" destId="{5615C8CC-1CD2-43F3-B960-342CE9F9690D}" srcOrd="6" destOrd="0" parTransId="{5C7B7149-C6C4-400E-AC31-0AF858F99555}" sibTransId="{D62D7177-6CAF-4422-B2D9-F44A3335A6BA}"/>
    <dgm:cxn modelId="{E13F601B-9666-D144-B79A-1CE901687B11}" type="presOf" srcId="{5CAF3BA1-D7EE-4134-AC14-1E6DE9B33E60}" destId="{1903C0AB-3F4C-ED4C-9AF4-8EE5F38315D4}" srcOrd="0" destOrd="0" presId="urn:microsoft.com/office/officeart/2016/7/layout/RepeatingBendingProcessNew"/>
    <dgm:cxn modelId="{93B8B82D-8EAC-FB46-B8BF-725082DD490F}" type="presOf" srcId="{D62D7177-6CAF-4422-B2D9-F44A3335A6BA}" destId="{98764E79-A3F0-2749-921F-BF23469CB9B2}" srcOrd="1" destOrd="0" presId="urn:microsoft.com/office/officeart/2016/7/layout/RepeatingBendingProcessNew"/>
    <dgm:cxn modelId="{6417FD32-F06E-5A4D-8241-6CAB4D709DFE}" type="presOf" srcId="{4032C787-9CA1-4E05-B3C2-2678230D0E51}" destId="{C7BE3E8E-493A-F54E-90ED-D448543D2E1C}" srcOrd="0" destOrd="0" presId="urn:microsoft.com/office/officeart/2016/7/layout/RepeatingBendingProcessNew"/>
    <dgm:cxn modelId="{B0D14237-2F9A-B644-9D4B-73FB71EDCE0F}" type="presOf" srcId="{5CAF3BA1-D7EE-4134-AC14-1E6DE9B33E60}" destId="{7975FDDA-45F9-AF42-A6E9-E7BC2F74104D}" srcOrd="1" destOrd="0" presId="urn:microsoft.com/office/officeart/2016/7/layout/RepeatingBendingProcessNew"/>
    <dgm:cxn modelId="{3748025E-E283-F04A-886B-F6F3CC6F9DA6}" type="presOf" srcId="{4B948392-F7C3-4DD3-ACE7-D986424F16FB}" destId="{6BCAA6FF-25F5-0D49-819E-C9F0EEA67889}" srcOrd="0" destOrd="0" presId="urn:microsoft.com/office/officeart/2016/7/layout/RepeatingBendingProcessNew"/>
    <dgm:cxn modelId="{63070F6F-77F8-5442-9E9E-73CEE0FC61A7}" type="presOf" srcId="{42413D28-0155-4CE3-B892-4CA97BA6DFE6}" destId="{A4009CCF-75CA-F641-83EB-03292D572B95}" srcOrd="0" destOrd="0" presId="urn:microsoft.com/office/officeart/2016/7/layout/RepeatingBendingProcessNew"/>
    <dgm:cxn modelId="{EDCF8470-F671-4324-B4A2-48ED92D567AB}" srcId="{92EF7687-0CCD-4050-AA2E-215F833ABEB6}" destId="{9B24CB3F-53D1-4919-B444-9935CD6314B2}" srcOrd="0" destOrd="0" parTransId="{D3E2C63C-43BA-4BCD-822F-490DC4E03BB8}" sibTransId="{2732E6FC-D695-452F-ACC4-B19A3E5C3528}"/>
    <dgm:cxn modelId="{66BFC371-E73D-2D49-BB3F-C012DA131EE9}" type="presOf" srcId="{6E0C539A-BE03-4D27-B80C-4D11626AF4E7}" destId="{D62E109A-728F-134C-A9EF-870D9FCC093D}" srcOrd="0" destOrd="0" presId="urn:microsoft.com/office/officeart/2016/7/layout/RepeatingBendingProcessNew"/>
    <dgm:cxn modelId="{D0D50F79-3A0E-C84C-8BE4-EB1F0886F13A}" type="presOf" srcId="{20616EC0-E521-4BE4-B43A-0E3B031830B0}" destId="{C250A9F3-0DFC-7544-ABA0-7E64AEA49390}" srcOrd="0" destOrd="0" presId="urn:microsoft.com/office/officeart/2016/7/layout/RepeatingBendingProcessNew"/>
    <dgm:cxn modelId="{405FC979-4F84-483F-B5FA-0FC3AFD2526A}" srcId="{92EF7687-0CCD-4050-AA2E-215F833ABEB6}" destId="{42413D28-0155-4CE3-B892-4CA97BA6DFE6}" srcOrd="7" destOrd="0" parTransId="{29712BB8-10F1-4FB7-800D-8CE0DDE56823}" sibTransId="{703F34B3-E618-4D88-B1FB-6CF1A93C5293}"/>
    <dgm:cxn modelId="{952AEC7C-6C00-9046-A985-C24F2365FE31}" type="presOf" srcId="{5615C8CC-1CD2-43F3-B960-342CE9F9690D}" destId="{2127C3D6-000B-AB4A-BA1F-A19BD4A1AFCD}" srcOrd="0" destOrd="0" presId="urn:microsoft.com/office/officeart/2016/7/layout/RepeatingBendingProcessNew"/>
    <dgm:cxn modelId="{8198657E-5B7E-D04E-9969-F1EB61198166}" type="presOf" srcId="{F51872FD-0AC2-4DC7-B8EA-765369DFC773}" destId="{FA4E86D5-63C4-9B47-90B5-E97A2C4D480F}" srcOrd="1" destOrd="0" presId="urn:microsoft.com/office/officeart/2016/7/layout/RepeatingBendingProcessNew"/>
    <dgm:cxn modelId="{6E56F47F-44B5-B147-9C54-1DBF9D426378}" type="presOf" srcId="{2732E6FC-D695-452F-ACC4-B19A3E5C3528}" destId="{F0646FA5-A0C9-974B-9796-4F1152EADEE9}" srcOrd="0" destOrd="0" presId="urn:microsoft.com/office/officeart/2016/7/layout/RepeatingBendingProcessNew"/>
    <dgm:cxn modelId="{8EF3A98D-1388-4733-A197-FD9E20537EBF}" srcId="{92EF7687-0CCD-4050-AA2E-215F833ABEB6}" destId="{9581E250-A64F-4BD0-92B6-BA9D4AD43E6F}" srcOrd="3" destOrd="0" parTransId="{71B18D72-4DA1-4129-BF7F-8B41B55ADB81}" sibTransId="{728AB865-3E86-4880-B7B1-46262A378262}"/>
    <dgm:cxn modelId="{1F10A797-8346-7D46-8D5C-407DFF09BE39}" type="presOf" srcId="{D62D7177-6CAF-4422-B2D9-F44A3335A6BA}" destId="{66C5C072-DE3B-604E-BD4B-40CFCE9EC470}" srcOrd="0" destOrd="0" presId="urn:microsoft.com/office/officeart/2016/7/layout/RepeatingBendingProcessNew"/>
    <dgm:cxn modelId="{EC2C8899-3010-264B-A176-39C65D587BBE}" type="presOf" srcId="{728AB865-3E86-4880-B7B1-46262A378262}" destId="{04B0287D-6931-1448-AEA9-739C212C771E}" srcOrd="0" destOrd="0" presId="urn:microsoft.com/office/officeart/2016/7/layout/RepeatingBendingProcessNew"/>
    <dgm:cxn modelId="{C152C9A9-0FC5-4F51-9CB2-F96F7F91842A}" srcId="{92EF7687-0CCD-4050-AA2E-215F833ABEB6}" destId="{C5F37E45-9DE3-4BBC-AA53-50E4743F50B4}" srcOrd="1" destOrd="0" parTransId="{9F875E85-9940-4260-938B-5F4F7ACE6CE3}" sibTransId="{4B948392-F7C3-4DD3-ACE7-D986424F16FB}"/>
    <dgm:cxn modelId="{CD25AFAA-35D1-41C9-B227-885661EE9AC8}" srcId="{92EF7687-0CCD-4050-AA2E-215F833ABEB6}" destId="{9497DF19-5354-4C21-9C88-E8A2FFE209B4}" srcOrd="2" destOrd="0" parTransId="{964C4DAA-7308-46C9-92DF-1FDBD106D346}" sibTransId="{6E0C539A-BE03-4D27-B80C-4D11626AF4E7}"/>
    <dgm:cxn modelId="{2B41FDB7-022D-1C43-8BCB-9BBFF5A9501B}" type="presOf" srcId="{9581E250-A64F-4BD0-92B6-BA9D4AD43E6F}" destId="{16BDD144-4279-DA4F-ACF5-A31C9DD510BA}" srcOrd="0" destOrd="0" presId="urn:microsoft.com/office/officeart/2016/7/layout/RepeatingBendingProcessNew"/>
    <dgm:cxn modelId="{D14EE7BC-C789-1D49-9C1F-90225FE62D6F}" type="presOf" srcId="{2732E6FC-D695-452F-ACC4-B19A3E5C3528}" destId="{35DD9D98-A849-9F42-8C59-C1E5661EF7F7}" srcOrd="1" destOrd="0" presId="urn:microsoft.com/office/officeart/2016/7/layout/RepeatingBendingProcessNew"/>
    <dgm:cxn modelId="{CD164AC9-D535-1C4A-8714-B70FEEDAEF29}" type="presOf" srcId="{6E0C539A-BE03-4D27-B80C-4D11626AF4E7}" destId="{0BA1A945-FC27-F748-A620-3E36E5787792}" srcOrd="1" destOrd="0" presId="urn:microsoft.com/office/officeart/2016/7/layout/RepeatingBendingProcessNew"/>
    <dgm:cxn modelId="{4F089DD2-0B65-2D48-84A1-E5FF58B3B7EE}" type="presOf" srcId="{728AB865-3E86-4880-B7B1-46262A378262}" destId="{44E29342-0589-F549-BA96-4D638963EE26}" srcOrd="1" destOrd="0" presId="urn:microsoft.com/office/officeart/2016/7/layout/RepeatingBendingProcessNew"/>
    <dgm:cxn modelId="{68A2F5D6-882B-F944-B7CE-6DB0F55692BA}" type="presOf" srcId="{F51872FD-0AC2-4DC7-B8EA-765369DFC773}" destId="{B7AA53E5-3901-0C4A-9D13-A202E397677D}" srcOrd="0" destOrd="0" presId="urn:microsoft.com/office/officeart/2016/7/layout/RepeatingBendingProcessNew"/>
    <dgm:cxn modelId="{E895F9D9-236C-4162-BF21-429F936A04FE}" srcId="{92EF7687-0CCD-4050-AA2E-215F833ABEB6}" destId="{20616EC0-E521-4BE4-B43A-0E3B031830B0}" srcOrd="5" destOrd="0" parTransId="{133D2B52-2B1D-4253-8955-9C04CFC90E33}" sibTransId="{F51872FD-0AC2-4DC7-B8EA-765369DFC773}"/>
    <dgm:cxn modelId="{CD8CD8E4-8AA9-A043-9A81-BED2E908B07A}" type="presOf" srcId="{4B948392-F7C3-4DD3-ACE7-D986424F16FB}" destId="{1975D7DD-E8BD-DB41-972B-8EB40E283046}" srcOrd="1" destOrd="0" presId="urn:microsoft.com/office/officeart/2016/7/layout/RepeatingBendingProcessNew"/>
    <dgm:cxn modelId="{322C7DEB-9B6D-D649-BA07-D4B8873ADB8D}" type="presOf" srcId="{9497DF19-5354-4C21-9C88-E8A2FFE209B4}" destId="{AC16F8FA-7F61-494E-9A63-20A4D0733B1A}" srcOrd="0" destOrd="0" presId="urn:microsoft.com/office/officeart/2016/7/layout/RepeatingBendingProcessNew"/>
    <dgm:cxn modelId="{AC92BDF2-33D5-4C4A-95D7-EE440650776B}" type="presOf" srcId="{9B24CB3F-53D1-4919-B444-9935CD6314B2}" destId="{AAE20006-D7BE-2F4F-9AC8-F92B17B97075}" srcOrd="0" destOrd="0" presId="urn:microsoft.com/office/officeart/2016/7/layout/RepeatingBendingProcessNew"/>
    <dgm:cxn modelId="{270E5BF5-01F0-4AC9-87FA-3068F610CC8C}" srcId="{92EF7687-0CCD-4050-AA2E-215F833ABEB6}" destId="{4032C787-9CA1-4E05-B3C2-2678230D0E51}" srcOrd="4" destOrd="0" parTransId="{D5230DD0-B5ED-4027-B2C8-E2872CB9D6B2}" sibTransId="{5CAF3BA1-D7EE-4134-AC14-1E6DE9B33E60}"/>
    <dgm:cxn modelId="{85F85CF7-11DF-D04B-BBBC-BC0907D1E3E2}" type="presOf" srcId="{92EF7687-0CCD-4050-AA2E-215F833ABEB6}" destId="{5DFAC7B6-15F4-9A4C-88FD-89C6F745E69D}" srcOrd="0" destOrd="0" presId="urn:microsoft.com/office/officeart/2016/7/layout/RepeatingBendingProcessNew"/>
    <dgm:cxn modelId="{C60768F9-EA9F-0A4B-8389-8F911DF322D3}" type="presOf" srcId="{C5F37E45-9DE3-4BBC-AA53-50E4743F50B4}" destId="{3CFED5B7-CE00-8744-97A6-32E94847AA94}" srcOrd="0" destOrd="0" presId="urn:microsoft.com/office/officeart/2016/7/layout/RepeatingBendingProcessNew"/>
    <dgm:cxn modelId="{3D0135AF-2A32-9C4C-94FC-3BC27AEF120C}" type="presParOf" srcId="{5DFAC7B6-15F4-9A4C-88FD-89C6F745E69D}" destId="{AAE20006-D7BE-2F4F-9AC8-F92B17B97075}" srcOrd="0" destOrd="0" presId="urn:microsoft.com/office/officeart/2016/7/layout/RepeatingBendingProcessNew"/>
    <dgm:cxn modelId="{8FFF7587-CE40-9045-89CD-4A37233ED61F}" type="presParOf" srcId="{5DFAC7B6-15F4-9A4C-88FD-89C6F745E69D}" destId="{F0646FA5-A0C9-974B-9796-4F1152EADEE9}" srcOrd="1" destOrd="0" presId="urn:microsoft.com/office/officeart/2016/7/layout/RepeatingBendingProcessNew"/>
    <dgm:cxn modelId="{EF387E2D-E727-D14A-9E78-EB0879A19D4E}" type="presParOf" srcId="{F0646FA5-A0C9-974B-9796-4F1152EADEE9}" destId="{35DD9D98-A849-9F42-8C59-C1E5661EF7F7}" srcOrd="0" destOrd="0" presId="urn:microsoft.com/office/officeart/2016/7/layout/RepeatingBendingProcessNew"/>
    <dgm:cxn modelId="{153A32CC-59D8-3F40-9F3F-5075AAC8BEE6}" type="presParOf" srcId="{5DFAC7B6-15F4-9A4C-88FD-89C6F745E69D}" destId="{3CFED5B7-CE00-8744-97A6-32E94847AA94}" srcOrd="2" destOrd="0" presId="urn:microsoft.com/office/officeart/2016/7/layout/RepeatingBendingProcessNew"/>
    <dgm:cxn modelId="{80A3EC84-3C03-A844-B08D-2DCEDF4A1DBE}" type="presParOf" srcId="{5DFAC7B6-15F4-9A4C-88FD-89C6F745E69D}" destId="{6BCAA6FF-25F5-0D49-819E-C9F0EEA67889}" srcOrd="3" destOrd="0" presId="urn:microsoft.com/office/officeart/2016/7/layout/RepeatingBendingProcessNew"/>
    <dgm:cxn modelId="{202AF988-408F-4C4F-92EC-F718B538B9AE}" type="presParOf" srcId="{6BCAA6FF-25F5-0D49-819E-C9F0EEA67889}" destId="{1975D7DD-E8BD-DB41-972B-8EB40E283046}" srcOrd="0" destOrd="0" presId="urn:microsoft.com/office/officeart/2016/7/layout/RepeatingBendingProcessNew"/>
    <dgm:cxn modelId="{F71BB388-3C6D-5F44-9EB0-D0F1AFC438F7}" type="presParOf" srcId="{5DFAC7B6-15F4-9A4C-88FD-89C6F745E69D}" destId="{AC16F8FA-7F61-494E-9A63-20A4D0733B1A}" srcOrd="4" destOrd="0" presId="urn:microsoft.com/office/officeart/2016/7/layout/RepeatingBendingProcessNew"/>
    <dgm:cxn modelId="{3D8C55B9-6F61-DA4F-97F2-B06C01494FF4}" type="presParOf" srcId="{5DFAC7B6-15F4-9A4C-88FD-89C6F745E69D}" destId="{D62E109A-728F-134C-A9EF-870D9FCC093D}" srcOrd="5" destOrd="0" presId="urn:microsoft.com/office/officeart/2016/7/layout/RepeatingBendingProcessNew"/>
    <dgm:cxn modelId="{130726B3-A85D-1243-847A-551F9D59BA00}" type="presParOf" srcId="{D62E109A-728F-134C-A9EF-870D9FCC093D}" destId="{0BA1A945-FC27-F748-A620-3E36E5787792}" srcOrd="0" destOrd="0" presId="urn:microsoft.com/office/officeart/2016/7/layout/RepeatingBendingProcessNew"/>
    <dgm:cxn modelId="{C7403561-33FB-8741-8763-96DFEA482EC0}" type="presParOf" srcId="{5DFAC7B6-15F4-9A4C-88FD-89C6F745E69D}" destId="{16BDD144-4279-DA4F-ACF5-A31C9DD510BA}" srcOrd="6" destOrd="0" presId="urn:microsoft.com/office/officeart/2016/7/layout/RepeatingBendingProcessNew"/>
    <dgm:cxn modelId="{E58E4E2F-C2C7-F749-937E-A9B27E701BD4}" type="presParOf" srcId="{5DFAC7B6-15F4-9A4C-88FD-89C6F745E69D}" destId="{04B0287D-6931-1448-AEA9-739C212C771E}" srcOrd="7" destOrd="0" presId="urn:microsoft.com/office/officeart/2016/7/layout/RepeatingBendingProcessNew"/>
    <dgm:cxn modelId="{47FF51DA-B545-C747-BBCA-4D4FB05D2D9A}" type="presParOf" srcId="{04B0287D-6931-1448-AEA9-739C212C771E}" destId="{44E29342-0589-F549-BA96-4D638963EE26}" srcOrd="0" destOrd="0" presId="urn:microsoft.com/office/officeart/2016/7/layout/RepeatingBendingProcessNew"/>
    <dgm:cxn modelId="{9BFC0B45-EE9A-764A-8201-DBD09942D5C1}" type="presParOf" srcId="{5DFAC7B6-15F4-9A4C-88FD-89C6F745E69D}" destId="{C7BE3E8E-493A-F54E-90ED-D448543D2E1C}" srcOrd="8" destOrd="0" presId="urn:microsoft.com/office/officeart/2016/7/layout/RepeatingBendingProcessNew"/>
    <dgm:cxn modelId="{F1AE5039-8DE7-E542-ADB5-7472E75B589B}" type="presParOf" srcId="{5DFAC7B6-15F4-9A4C-88FD-89C6F745E69D}" destId="{1903C0AB-3F4C-ED4C-9AF4-8EE5F38315D4}" srcOrd="9" destOrd="0" presId="urn:microsoft.com/office/officeart/2016/7/layout/RepeatingBendingProcessNew"/>
    <dgm:cxn modelId="{903677B5-E73F-3B48-82C0-2584B7D256A5}" type="presParOf" srcId="{1903C0AB-3F4C-ED4C-9AF4-8EE5F38315D4}" destId="{7975FDDA-45F9-AF42-A6E9-E7BC2F74104D}" srcOrd="0" destOrd="0" presId="urn:microsoft.com/office/officeart/2016/7/layout/RepeatingBendingProcessNew"/>
    <dgm:cxn modelId="{5C3B1117-7541-C942-920A-8EEA1C94ED40}" type="presParOf" srcId="{5DFAC7B6-15F4-9A4C-88FD-89C6F745E69D}" destId="{C250A9F3-0DFC-7544-ABA0-7E64AEA49390}" srcOrd="10" destOrd="0" presId="urn:microsoft.com/office/officeart/2016/7/layout/RepeatingBendingProcessNew"/>
    <dgm:cxn modelId="{4DB4D3A4-429C-654B-8F86-A221E8715F27}" type="presParOf" srcId="{5DFAC7B6-15F4-9A4C-88FD-89C6F745E69D}" destId="{B7AA53E5-3901-0C4A-9D13-A202E397677D}" srcOrd="11" destOrd="0" presId="urn:microsoft.com/office/officeart/2016/7/layout/RepeatingBendingProcessNew"/>
    <dgm:cxn modelId="{BD72CF0A-67BC-AD4A-966C-10F62A5EFDFD}" type="presParOf" srcId="{B7AA53E5-3901-0C4A-9D13-A202E397677D}" destId="{FA4E86D5-63C4-9B47-90B5-E97A2C4D480F}" srcOrd="0" destOrd="0" presId="urn:microsoft.com/office/officeart/2016/7/layout/RepeatingBendingProcessNew"/>
    <dgm:cxn modelId="{F879555C-3090-A449-9A71-705DBBE5A1A3}" type="presParOf" srcId="{5DFAC7B6-15F4-9A4C-88FD-89C6F745E69D}" destId="{2127C3D6-000B-AB4A-BA1F-A19BD4A1AFCD}" srcOrd="12" destOrd="0" presId="urn:microsoft.com/office/officeart/2016/7/layout/RepeatingBendingProcessNew"/>
    <dgm:cxn modelId="{240D6FC5-6C30-9A4F-A6D8-3301E115A308}" type="presParOf" srcId="{5DFAC7B6-15F4-9A4C-88FD-89C6F745E69D}" destId="{66C5C072-DE3B-604E-BD4B-40CFCE9EC470}" srcOrd="13" destOrd="0" presId="urn:microsoft.com/office/officeart/2016/7/layout/RepeatingBendingProcessNew"/>
    <dgm:cxn modelId="{304DB4A4-140C-2440-844B-1F51C294D294}" type="presParOf" srcId="{66C5C072-DE3B-604E-BD4B-40CFCE9EC470}" destId="{98764E79-A3F0-2749-921F-BF23469CB9B2}" srcOrd="0" destOrd="0" presId="urn:microsoft.com/office/officeart/2016/7/layout/RepeatingBendingProcessNew"/>
    <dgm:cxn modelId="{1600BEDB-E921-554E-95BF-AD0EFDC563D7}" type="presParOf" srcId="{5DFAC7B6-15F4-9A4C-88FD-89C6F745E69D}" destId="{A4009CCF-75CA-F641-83EB-03292D572B95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46FA5-A0C9-974B-9796-4F1152EADEE9}">
      <dsp:nvSpPr>
        <dsp:cNvPr id="0" name=""/>
        <dsp:cNvSpPr/>
      </dsp:nvSpPr>
      <dsp:spPr>
        <a:xfrm>
          <a:off x="224153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1242976"/>
        <a:ext cx="25774" cy="5154"/>
      </dsp:txXfrm>
    </dsp:sp>
    <dsp:sp modelId="{AAE20006-D7BE-2F4F-9AC8-F92B17B97075}">
      <dsp:nvSpPr>
        <dsp:cNvPr id="0" name=""/>
        <dsp:cNvSpPr/>
      </dsp:nvSpPr>
      <dsp:spPr>
        <a:xfrm>
          <a:off x="2092" y="573182"/>
          <a:ext cx="2241239" cy="1344743"/>
        </a:xfrm>
        <a:prstGeom prst="rect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Residence location </a:t>
          </a:r>
          <a:endParaRPr lang="en-US" sz="2700" kern="1200" dirty="0"/>
        </a:p>
      </dsp:txBody>
      <dsp:txXfrm>
        <a:off x="2092" y="573182"/>
        <a:ext cx="2241239" cy="1344743"/>
      </dsp:txXfrm>
    </dsp:sp>
    <dsp:sp modelId="{6BCAA6FF-25F5-0D49-819E-C9F0EEA67889}">
      <dsp:nvSpPr>
        <dsp:cNvPr id="0" name=""/>
        <dsp:cNvSpPr/>
      </dsp:nvSpPr>
      <dsp:spPr>
        <a:xfrm>
          <a:off x="4998257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1242976"/>
        <a:ext cx="25774" cy="5154"/>
      </dsp:txXfrm>
    </dsp:sp>
    <dsp:sp modelId="{3CFED5B7-CE00-8744-97A6-32E94847AA94}">
      <dsp:nvSpPr>
        <dsp:cNvPr id="0" name=""/>
        <dsp:cNvSpPr/>
      </dsp:nvSpPr>
      <dsp:spPr>
        <a:xfrm>
          <a:off x="2758817" y="573182"/>
          <a:ext cx="2241239" cy="1344743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Gender</a:t>
          </a:r>
          <a:endParaRPr lang="en-US" sz="2700" kern="1200"/>
        </a:p>
      </dsp:txBody>
      <dsp:txXfrm>
        <a:off x="2758817" y="573182"/>
        <a:ext cx="2241239" cy="1344743"/>
      </dsp:txXfrm>
    </dsp:sp>
    <dsp:sp modelId="{D62E109A-728F-134C-A9EF-870D9FCC093D}">
      <dsp:nvSpPr>
        <dsp:cNvPr id="0" name=""/>
        <dsp:cNvSpPr/>
      </dsp:nvSpPr>
      <dsp:spPr>
        <a:xfrm>
          <a:off x="775498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1242976"/>
        <a:ext cx="25774" cy="5154"/>
      </dsp:txXfrm>
    </dsp:sp>
    <dsp:sp modelId="{AC16F8FA-7F61-494E-9A63-20A4D0733B1A}">
      <dsp:nvSpPr>
        <dsp:cNvPr id="0" name=""/>
        <dsp:cNvSpPr/>
      </dsp:nvSpPr>
      <dsp:spPr>
        <a:xfrm>
          <a:off x="5515542" y="573182"/>
          <a:ext cx="2241239" cy="1344743"/>
        </a:xfrm>
        <a:prstGeom prst="rect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Career type </a:t>
          </a:r>
          <a:endParaRPr lang="en-US" sz="2700" kern="1200"/>
        </a:p>
      </dsp:txBody>
      <dsp:txXfrm>
        <a:off x="5515542" y="573182"/>
        <a:ext cx="2241239" cy="1344743"/>
      </dsp:txXfrm>
    </dsp:sp>
    <dsp:sp modelId="{04B0287D-6931-1448-AEA9-739C212C771E}">
      <dsp:nvSpPr>
        <dsp:cNvPr id="0" name=""/>
        <dsp:cNvSpPr/>
      </dsp:nvSpPr>
      <dsp:spPr>
        <a:xfrm>
          <a:off x="1122712" y="1916126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644" y="2155991"/>
        <a:ext cx="414311" cy="5154"/>
      </dsp:txXfrm>
    </dsp:sp>
    <dsp:sp modelId="{16BDD144-4279-DA4F-ACF5-A31C9DD510BA}">
      <dsp:nvSpPr>
        <dsp:cNvPr id="0" name=""/>
        <dsp:cNvSpPr/>
      </dsp:nvSpPr>
      <dsp:spPr>
        <a:xfrm>
          <a:off x="8272267" y="573182"/>
          <a:ext cx="2241239" cy="1344743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Age</a:t>
          </a:r>
          <a:endParaRPr lang="en-US" sz="2700" kern="1200"/>
        </a:p>
      </dsp:txBody>
      <dsp:txXfrm>
        <a:off x="8272267" y="573182"/>
        <a:ext cx="2241239" cy="1344743"/>
      </dsp:txXfrm>
    </dsp:sp>
    <dsp:sp modelId="{1903C0AB-3F4C-ED4C-9AF4-8EE5F38315D4}">
      <dsp:nvSpPr>
        <dsp:cNvPr id="0" name=""/>
        <dsp:cNvSpPr/>
      </dsp:nvSpPr>
      <dsp:spPr>
        <a:xfrm>
          <a:off x="224153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3103206"/>
        <a:ext cx="25774" cy="5154"/>
      </dsp:txXfrm>
    </dsp:sp>
    <dsp:sp modelId="{C7BE3E8E-493A-F54E-90ED-D448543D2E1C}">
      <dsp:nvSpPr>
        <dsp:cNvPr id="0" name=""/>
        <dsp:cNvSpPr/>
      </dsp:nvSpPr>
      <dsp:spPr>
        <a:xfrm>
          <a:off x="2092" y="2433411"/>
          <a:ext cx="2241239" cy="1344743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Smoking status </a:t>
          </a:r>
          <a:endParaRPr lang="en-US" sz="2700" kern="1200"/>
        </a:p>
      </dsp:txBody>
      <dsp:txXfrm>
        <a:off x="2092" y="2433411"/>
        <a:ext cx="2241239" cy="1344743"/>
      </dsp:txXfrm>
    </dsp:sp>
    <dsp:sp modelId="{B7AA53E5-3901-0C4A-9D13-A202E397677D}">
      <dsp:nvSpPr>
        <dsp:cNvPr id="0" name=""/>
        <dsp:cNvSpPr/>
      </dsp:nvSpPr>
      <dsp:spPr>
        <a:xfrm>
          <a:off x="4998257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3103206"/>
        <a:ext cx="25774" cy="5154"/>
      </dsp:txXfrm>
    </dsp:sp>
    <dsp:sp modelId="{C250A9F3-0DFC-7544-ABA0-7E64AEA49390}">
      <dsp:nvSpPr>
        <dsp:cNvPr id="0" name=""/>
        <dsp:cNvSpPr/>
      </dsp:nvSpPr>
      <dsp:spPr>
        <a:xfrm>
          <a:off x="2758817" y="2433411"/>
          <a:ext cx="2241239" cy="1344743"/>
        </a:xfrm>
        <a:prstGeom prst="rect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Hypertension </a:t>
          </a:r>
          <a:endParaRPr lang="en-US" sz="2700" kern="1200"/>
        </a:p>
      </dsp:txBody>
      <dsp:txXfrm>
        <a:off x="2758817" y="2433411"/>
        <a:ext cx="2241239" cy="1344743"/>
      </dsp:txXfrm>
    </dsp:sp>
    <dsp:sp modelId="{66C5C072-DE3B-604E-BD4B-40CFCE9EC470}">
      <dsp:nvSpPr>
        <dsp:cNvPr id="0" name=""/>
        <dsp:cNvSpPr/>
      </dsp:nvSpPr>
      <dsp:spPr>
        <a:xfrm>
          <a:off x="775498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3103206"/>
        <a:ext cx="25774" cy="5154"/>
      </dsp:txXfrm>
    </dsp:sp>
    <dsp:sp modelId="{2127C3D6-000B-AB4A-BA1F-A19BD4A1AFCD}">
      <dsp:nvSpPr>
        <dsp:cNvPr id="0" name=""/>
        <dsp:cNvSpPr/>
      </dsp:nvSpPr>
      <dsp:spPr>
        <a:xfrm>
          <a:off x="5515542" y="2433411"/>
          <a:ext cx="2241239" cy="1344743"/>
        </a:xfrm>
        <a:prstGeom prst="rect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Marriage status </a:t>
          </a:r>
          <a:endParaRPr lang="en-US" sz="2700" kern="1200" dirty="0"/>
        </a:p>
      </dsp:txBody>
      <dsp:txXfrm>
        <a:off x="5515542" y="2433411"/>
        <a:ext cx="2241239" cy="1344743"/>
      </dsp:txXfrm>
    </dsp:sp>
    <dsp:sp modelId="{A4009CCF-75CA-F641-83EB-03292D572B95}">
      <dsp:nvSpPr>
        <dsp:cNvPr id="0" name=""/>
        <dsp:cNvSpPr/>
      </dsp:nvSpPr>
      <dsp:spPr>
        <a:xfrm>
          <a:off x="8272267" y="2433411"/>
          <a:ext cx="2241239" cy="1344743"/>
        </a:xfrm>
        <a:prstGeom prst="rect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BMI</a:t>
          </a:r>
          <a:endParaRPr lang="en-US" sz="2700" kern="1200"/>
        </a:p>
      </dsp:txBody>
      <dsp:txXfrm>
        <a:off x="8272267" y="2433411"/>
        <a:ext cx="2241239" cy="1344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69370-6979-2F4B-9188-774DF04408F0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A52BC-394B-2745-B158-39D1470A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6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A52BC-394B-2745-B158-39D1470A40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76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A52BC-394B-2745-B158-39D1470A40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3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12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0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1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3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55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4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7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8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9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1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57E79-9B19-6246-B7A6-C80932A27958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8DD57-2FD0-9C4E-9AC1-48E27CBBF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6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edesoriano/stroke-prediction-datas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ublic.tableau.com/app/profile/ehsan.aref.adib/viz/Project4_17010568522790/AgeGenderMarrie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F61AC1-4843-C7B7-5C76-B2940F95B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24"/>
          <a:stretch/>
        </p:blipFill>
        <p:spPr bwMode="auto">
          <a:xfrm>
            <a:off x="98874" y="12367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B3F15-84C3-A283-0AF2-51CF42FC7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66515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  <a:latin typeface="Gill Sans Ultra Bold" panose="020B0A02020104020203" pitchFamily="34" charset="77"/>
              </a:rPr>
              <a:t>THE STROKES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5E1D5-5395-A184-E61A-23972F16E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65832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Ehsan, Natalie, Nathaniel, Aimee</a:t>
            </a:r>
          </a:p>
        </p:txBody>
      </p:sp>
    </p:spTree>
    <p:extLst>
      <p:ext uri="{BB962C8B-B14F-4D97-AF65-F5344CB8AC3E}">
        <p14:creationId xmlns:p14="http://schemas.microsoft.com/office/powerpoint/2010/main" val="433439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D5E4-733D-4177-3C88-16D64883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78" y="2154206"/>
            <a:ext cx="4542538" cy="2547257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kern="1200" dirty="0">
                <a:latin typeface="Gill Sans Ultra Bold" panose="020B0A02020104020203" pitchFamily="34" charset="77"/>
              </a:rPr>
              <a:t>Does Gender Have an Impact on Stroke?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0472D7F-7BD9-7D59-C7CA-BF97F6CFDC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r="6991"/>
          <a:stretch/>
        </p:blipFill>
        <p:spPr bwMode="auto">
          <a:xfrm>
            <a:off x="5041557" y="918976"/>
            <a:ext cx="6042454" cy="501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19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0720-2EDE-C7C7-2798-2B6EA091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ill Sans Ultra Bold" panose="020B0A02020104020203" pitchFamily="34" charset="77"/>
              </a:rPr>
              <a:t>Does Age Affect Strokes?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A0D6E28-0E51-7941-5695-A4DADBCAC9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200" y="2318544"/>
            <a:ext cx="102616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67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10E5-0082-F679-725B-1F930CE4C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A8E96B08-B4A0-A618-AD9A-720ED669C4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3"/>
          <a:stretch/>
        </p:blipFill>
        <p:spPr bwMode="auto">
          <a:xfrm>
            <a:off x="6096000" y="1021254"/>
            <a:ext cx="5475438" cy="485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9E63A245-2A21-F281-A95D-0F59C6D46E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FB7727-88BA-C488-491F-26E8D3C1EE2B}"/>
              </a:ext>
            </a:extLst>
          </p:cNvPr>
          <p:cNvSpPr txBox="1">
            <a:spLocks/>
          </p:cNvSpPr>
          <p:nvPr/>
        </p:nvSpPr>
        <p:spPr>
          <a:xfrm>
            <a:off x="215511" y="2002971"/>
            <a:ext cx="5800835" cy="32486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ill Sans Ultra Bold" panose="020B0A02020104020203" pitchFamily="34" charset="77"/>
              </a:rPr>
              <a:t>Does Smoking Status and Residence Type Have an Impact on Strokes?</a:t>
            </a:r>
          </a:p>
        </p:txBody>
      </p:sp>
    </p:spTree>
    <p:extLst>
      <p:ext uri="{BB962C8B-B14F-4D97-AF65-F5344CB8AC3E}">
        <p14:creationId xmlns:p14="http://schemas.microsoft.com/office/powerpoint/2010/main" val="334418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C27F-17E9-98B5-D01F-99277E96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74789"/>
            <a:ext cx="4880918" cy="2718487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0"/>
              </a:spcAft>
            </a:pPr>
            <a:r>
              <a:rPr lang="en-US" u="none" strike="noStrike" kern="1200" dirty="0">
                <a:effectLst/>
                <a:latin typeface="Gill Sans Ultra Bold" panose="020B0A02020104020203" pitchFamily="34" charset="77"/>
              </a:rPr>
              <a:t>Does location play a part in stroke risk? Urban vs. Rural</a:t>
            </a:r>
            <a:endParaRPr lang="en-US" kern="1200" dirty="0">
              <a:latin typeface="Gill Sans Ultra Bold" panose="020B0A02020104020203" pitchFamily="34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0580C8-8EB4-88E0-34F7-5F58AFE930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918" y="311546"/>
            <a:ext cx="7156334" cy="623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8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205C-D838-CC98-6749-17CC9470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49" y="1930197"/>
            <a:ext cx="5792231" cy="2547257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0"/>
              </a:spcAft>
            </a:pPr>
            <a:r>
              <a:rPr lang="en-US" sz="4200" b="0" i="0" u="none" strike="noStrike" kern="1200" dirty="0">
                <a:effectLst/>
                <a:latin typeface="Gill Sans Ultra Bold" panose="020B0A02020104020203" pitchFamily="34" charset="77"/>
              </a:rPr>
              <a:t>Can being married and working raise the chance of getting a stroke?</a:t>
            </a:r>
            <a:endParaRPr lang="en-US" sz="4200" kern="1200" dirty="0">
              <a:latin typeface="Gill Sans Ultra Bold" panose="020B0A02020104020203" pitchFamily="34" charset="7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E79DCA-D126-327C-D66D-AE805448D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8"/>
          <a:stretch/>
        </p:blipFill>
        <p:spPr bwMode="auto">
          <a:xfrm>
            <a:off x="5762038" y="881129"/>
            <a:ext cx="5792231" cy="509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82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9E47-6D4B-BFEE-927C-2ECF52EF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41" y="2766218"/>
            <a:ext cx="5093043" cy="1325563"/>
          </a:xfrm>
        </p:spPr>
        <p:txBody>
          <a:bodyPr/>
          <a:lstStyle/>
          <a:p>
            <a:r>
              <a:rPr lang="en-US" dirty="0">
                <a:latin typeface="Gill Sans Ultra Bold" panose="020B0A02020104020203" pitchFamily="34" charset="77"/>
              </a:rPr>
              <a:t>Hypertension</a:t>
            </a:r>
            <a:br>
              <a:rPr lang="en-US" dirty="0">
                <a:latin typeface="Gill Sans Ultra Bold" panose="020B0A02020104020203" pitchFamily="34" charset="77"/>
              </a:rPr>
            </a:br>
            <a:r>
              <a:rPr lang="en-US" dirty="0">
                <a:latin typeface="Gill Sans Ultra Bold" panose="020B0A02020104020203" pitchFamily="34" charset="77"/>
              </a:rPr>
              <a:t>Dashboard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88B6ED1-674C-8B67-9D88-2E8E49A448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962" y="269905"/>
            <a:ext cx="4718222" cy="629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342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1254-F701-02BC-3A69-4CEF0DB1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Gill Sans Ultra Bold" panose="020B0A02020104020203" pitchFamily="34" charset="77"/>
              </a:rPr>
              <a:t>Loading our Data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CE791E1F-6CBE-2A63-A832-871B02762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491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D6D072B-3437-3A4D-57CA-55B3F3912040}"/>
              </a:ext>
            </a:extLst>
          </p:cNvPr>
          <p:cNvGrpSpPr/>
          <p:nvPr/>
        </p:nvGrpSpPr>
        <p:grpSpPr>
          <a:xfrm>
            <a:off x="382957" y="2941875"/>
            <a:ext cx="5157231" cy="1958644"/>
            <a:chOff x="1577340" y="2393899"/>
            <a:chExt cx="8938260" cy="1958644"/>
          </a:xfrm>
          <a:solidFill>
            <a:srgbClr val="C00000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FE0DB57-BE35-5144-2ABB-FBB6157BA47B}"/>
                </a:ext>
              </a:extLst>
            </p:cNvPr>
            <p:cNvSpPr/>
            <p:nvPr/>
          </p:nvSpPr>
          <p:spPr>
            <a:xfrm>
              <a:off x="1577340" y="2393899"/>
              <a:ext cx="8938260" cy="195864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67B8A3F-CF32-369D-6FC1-7CC8B4A377D3}"/>
                </a:ext>
              </a:extLst>
            </p:cNvPr>
            <p:cNvSpPr txBox="1"/>
            <p:nvPr/>
          </p:nvSpPr>
          <p:spPr>
            <a:xfrm>
              <a:off x="3358226" y="2472566"/>
              <a:ext cx="5973066" cy="184391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342900" lvl="0" indent="-34290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kern="1200" dirty="0">
                  <a:latin typeface="Gill Sans MT" panose="020B0502020104020203" pitchFamily="34" charset="77"/>
                </a:rPr>
                <a:t>Spark</a:t>
              </a:r>
            </a:p>
            <a:p>
              <a:pPr marL="342900" lvl="0" indent="-34290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dirty="0">
                  <a:latin typeface="Gill Sans MT" panose="020B0502020104020203" pitchFamily="34" charset="77"/>
                </a:rPr>
                <a:t>Removing N/A Data</a:t>
              </a:r>
              <a:endParaRPr lang="en-US" sz="2500" kern="1200" dirty="0">
                <a:latin typeface="Gill Sans MT" panose="020B050202010402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64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EC56-308B-C23B-3EB5-9BDECCE10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39" y="383059"/>
            <a:ext cx="3986155" cy="12969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Gill Sans Ultra Bold" panose="020B0A02020104020203" pitchFamily="34" charset="77"/>
              </a:rPr>
              <a:t>Preparing Data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04CBACFD-B1B4-CEB4-B5DF-DFA8B00C6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" r="7" b="3610"/>
          <a:stretch/>
        </p:blipFill>
        <p:spPr bwMode="auto">
          <a:xfrm>
            <a:off x="5101779" y="3824170"/>
            <a:ext cx="6806703" cy="2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5C25E63F-EA8B-6A75-8CF0-0AC7F46E8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1" b="-2"/>
          <a:stretch/>
        </p:blipFill>
        <p:spPr bwMode="auto">
          <a:xfrm>
            <a:off x="5101778" y="235759"/>
            <a:ext cx="6806703" cy="335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F07A5A-64C1-EFC8-3C71-A6F6A40BC0BC}"/>
              </a:ext>
            </a:extLst>
          </p:cNvPr>
          <p:cNvSpPr/>
          <p:nvPr/>
        </p:nvSpPr>
        <p:spPr>
          <a:xfrm>
            <a:off x="283518" y="2959645"/>
            <a:ext cx="4523259" cy="547572"/>
          </a:xfrm>
          <a:prstGeom prst="roundRect">
            <a:avLst>
              <a:gd name="adj" fmla="val 10000"/>
            </a:avLst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342900" indent="-34290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Convert Data fields to Binary Classification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12DAC1-3D03-3DAF-1BE9-663A4B067C03}"/>
              </a:ext>
            </a:extLst>
          </p:cNvPr>
          <p:cNvSpPr/>
          <p:nvPr/>
        </p:nvSpPr>
        <p:spPr>
          <a:xfrm>
            <a:off x="283518" y="3824170"/>
            <a:ext cx="4523259" cy="497297"/>
          </a:xfrm>
          <a:prstGeom prst="roundRect">
            <a:avLst>
              <a:gd name="adj" fmla="val 10000"/>
            </a:avLst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342900" indent="-34290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Set Features and Target Array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1C07B9-7389-3DD6-AFCA-36BDFC004841}"/>
              </a:ext>
            </a:extLst>
          </p:cNvPr>
          <p:cNvSpPr/>
          <p:nvPr/>
        </p:nvSpPr>
        <p:spPr>
          <a:xfrm>
            <a:off x="283518" y="4638420"/>
            <a:ext cx="4523259" cy="497298"/>
          </a:xfrm>
          <a:prstGeom prst="roundRect">
            <a:avLst>
              <a:gd name="adj" fmla="val 10000"/>
            </a:avLst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342900" indent="-34290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Split Data into training and test 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E32CA0-037D-38A1-A9DD-79A7287B66F6}"/>
              </a:ext>
            </a:extLst>
          </p:cNvPr>
          <p:cNvSpPr/>
          <p:nvPr/>
        </p:nvSpPr>
        <p:spPr>
          <a:xfrm>
            <a:off x="283518" y="5452671"/>
            <a:ext cx="4523259" cy="497298"/>
          </a:xfrm>
          <a:prstGeom prst="roundRect">
            <a:avLst>
              <a:gd name="adj" fmla="val 10000"/>
            </a:avLst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342900" indent="-34290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Scale the data using </a:t>
            </a:r>
            <a:r>
              <a:rPr lang="en-US" sz="1800" dirty="0" err="1"/>
              <a:t>StandardScaler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986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01AF2FA-CB80-6AD6-1F62-AB0FB9709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5186554" y="3433624"/>
            <a:ext cx="6248400" cy="2590800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390C6F6-EB03-916E-D7B7-244FFC09F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5" r="7" b="3610"/>
          <a:stretch/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A5525E-520A-9E84-2F4A-82C9207B7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62849" cy="1325563"/>
          </a:xfrm>
        </p:spPr>
        <p:txBody>
          <a:bodyPr/>
          <a:lstStyle/>
          <a:p>
            <a:r>
              <a:rPr lang="en-US" dirty="0">
                <a:latin typeface="Gill Sans Ultra Bold" panose="020B0A02020104020203" pitchFamily="34" charset="77"/>
              </a:rPr>
              <a:t>Model Structure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7B82C4-C693-75F1-47E7-46B63767E020}"/>
              </a:ext>
            </a:extLst>
          </p:cNvPr>
          <p:cNvSpPr/>
          <p:nvPr/>
        </p:nvSpPr>
        <p:spPr>
          <a:xfrm>
            <a:off x="757046" y="2950054"/>
            <a:ext cx="3794211" cy="1785350"/>
          </a:xfrm>
          <a:prstGeom prst="roundRect">
            <a:avLst>
              <a:gd name="adj" fmla="val 10000"/>
            </a:avLst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sz="1800" dirty="0"/>
              <a:t>Using </a:t>
            </a:r>
            <a:r>
              <a:rPr lang="en-US" sz="1800" dirty="0" err="1"/>
              <a:t>Keras</a:t>
            </a:r>
            <a:r>
              <a:rPr lang="en-US" sz="1800" dirty="0"/>
              <a:t> Sequential Model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sz="1800" dirty="0"/>
              <a:t>Three-layer model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sz="1800" dirty="0"/>
              <a:t>Model Optimization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sz="1800" dirty="0"/>
              <a:t>The model has a 94.95% chance of accurately predicting a stroke.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/>
            <a:endParaRPr lang="en-US" sz="1800" dirty="0"/>
          </a:p>
          <a:p>
            <a:pPr marL="28575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7414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EB0D-7D3C-E8DF-1BB8-4A8A588C9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475" y="0"/>
            <a:ext cx="7673970" cy="22171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0" i="0" u="none" strike="noStrike" dirty="0">
                <a:effectLst/>
                <a:latin typeface="Gill Sans Ultra Bold" panose="020B0A02020104020203" pitchFamily="34" charset="77"/>
              </a:rPr>
              <a:t>Who is least likely to have a stroke?</a:t>
            </a:r>
            <a:endParaRPr lang="en-US" sz="5200" dirty="0">
              <a:latin typeface="Gill Sans Ultra Bold" panose="020B0A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EF9C0-B82E-85B0-4539-C9EE8264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0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8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1755D-D05C-6318-A356-EC56EF1C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52" y="532281"/>
            <a:ext cx="10515600" cy="1133693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 w="22225">
                  <a:solidFill>
                    <a:schemeClr val="tx1"/>
                  </a:solidFill>
                  <a:miter lim="800000"/>
                </a:ln>
                <a:latin typeface="Gill Sans Ultra Bold" panose="020B0A02020104020203" pitchFamily="34" charset="77"/>
              </a:rPr>
              <a:t>ABOUT</a:t>
            </a:r>
            <a:r>
              <a:rPr lang="en-US" sz="7200" dirty="0">
                <a:ln w="22225">
                  <a:solidFill>
                    <a:schemeClr val="tx1"/>
                  </a:solidFill>
                  <a:miter lim="800000"/>
                </a:ln>
                <a:latin typeface="Gill Sans Ultra Bold" panose="020B0A02020104020203" pitchFamily="34" charset="77"/>
              </a:rPr>
              <a:t> </a:t>
            </a:r>
            <a:r>
              <a:rPr lang="en-US" dirty="0">
                <a:ln w="22225">
                  <a:solidFill>
                    <a:schemeClr val="tx1"/>
                  </a:solidFill>
                  <a:miter lim="800000"/>
                </a:ln>
                <a:latin typeface="Gill Sans Ultra Bold" panose="020B0A02020104020203" pitchFamily="34" charset="77"/>
              </a:rPr>
              <a:t>US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B6C3C-7A32-0E94-EC1D-73540FC73844}"/>
              </a:ext>
            </a:extLst>
          </p:cNvPr>
          <p:cNvSpPr txBox="1"/>
          <p:nvPr/>
        </p:nvSpPr>
        <p:spPr>
          <a:xfrm>
            <a:off x="3049030" y="3133535"/>
            <a:ext cx="609805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001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We are agents scouting for the next indie band…</a:t>
            </a:r>
            <a:r>
              <a:rPr lang="en-US" sz="1800" b="1" kern="1200" dirty="0">
                <a:solidFill>
                  <a:srgbClr val="894800"/>
                </a:solidFill>
                <a:latin typeface="+mn-lt"/>
                <a:ea typeface="+mn-ea"/>
                <a:cs typeface="+mn-cs"/>
              </a:rPr>
              <a:t>just kidding y’all!</a:t>
            </a:r>
            <a:endParaRPr lang="en-US" sz="1600" b="1" kern="1200" dirty="0">
              <a:solidFill>
                <a:schemeClr val="accent4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0DECF5-BB00-EE78-19A3-42C14F0BEC61}"/>
              </a:ext>
            </a:extLst>
          </p:cNvPr>
          <p:cNvGrpSpPr/>
          <p:nvPr/>
        </p:nvGrpSpPr>
        <p:grpSpPr>
          <a:xfrm>
            <a:off x="1626870" y="2869808"/>
            <a:ext cx="8938260" cy="1958644"/>
            <a:chOff x="928238" y="83124"/>
            <a:chExt cx="8938260" cy="1958644"/>
          </a:xfrm>
          <a:solidFill>
            <a:schemeClr val="tx1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B56C61C-4996-E8A2-512C-901AB786F132}"/>
                </a:ext>
              </a:extLst>
            </p:cNvPr>
            <p:cNvSpPr/>
            <p:nvPr/>
          </p:nvSpPr>
          <p:spPr>
            <a:xfrm>
              <a:off x="928238" y="83124"/>
              <a:ext cx="8938260" cy="195864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94CF8BA6-9C5E-155C-3B1A-CD20B84824E3}"/>
                </a:ext>
              </a:extLst>
            </p:cNvPr>
            <p:cNvSpPr txBox="1"/>
            <p:nvPr/>
          </p:nvSpPr>
          <p:spPr>
            <a:xfrm>
              <a:off x="1838222" y="197858"/>
              <a:ext cx="6913847" cy="184391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 dirty="0">
                  <a:latin typeface="Gill Sans MT" panose="020B0502020104020203" pitchFamily="34" charset="77"/>
                </a:rPr>
                <a:t>We are agents scouting for the next indie band…</a:t>
              </a:r>
              <a:endParaRPr lang="en-US" sz="2500" kern="1200" dirty="0">
                <a:latin typeface="Gill Sans MT" panose="020B050202010402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011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EB0D-7D3C-E8DF-1BB8-4A8A588C9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559" y="714590"/>
            <a:ext cx="5758673" cy="22171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b="0" i="0" u="none" strike="noStrike" dirty="0">
                <a:effectLst/>
                <a:latin typeface="Gill Sans Ultra Bold" panose="020B0A02020104020203" pitchFamily="34" charset="77"/>
              </a:rPr>
              <a:t>Who is most likely to have a stroke?</a:t>
            </a:r>
            <a:endParaRPr lang="en-US" sz="5200" dirty="0">
              <a:latin typeface="Gill Sans Ultra Bold" panose="020B0A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0BFF4-31C8-B25B-9010-3E9A961D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2" y="580573"/>
            <a:ext cx="6517548" cy="627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29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A9A5-D58E-2765-D09B-753F500A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71706"/>
            <a:ext cx="9792471" cy="2057037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effectLst/>
                <a:latin typeface="Gill Sans Ultra Bold" panose="020B0A02020104020203" pitchFamily="34" charset="77"/>
              </a:rPr>
              <a:t>How could we improve this study?</a:t>
            </a:r>
            <a:endParaRPr lang="en-US" dirty="0">
              <a:latin typeface="Gill Sans Ultra Bold" panose="020B0A02020104020203" pitchFamily="34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C3C87A-245F-EB64-5943-F54BFA4485BF}"/>
              </a:ext>
            </a:extLst>
          </p:cNvPr>
          <p:cNvSpPr/>
          <p:nvPr/>
        </p:nvSpPr>
        <p:spPr>
          <a:xfrm>
            <a:off x="778374" y="2237538"/>
            <a:ext cx="10820502" cy="4348756"/>
          </a:xfrm>
          <a:prstGeom prst="roundRect">
            <a:avLst>
              <a:gd name="adj" fmla="val 10000"/>
            </a:avLst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926F1-7D80-E35C-6359-8BEDC5946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541" y="2533135"/>
            <a:ext cx="10002111" cy="3904735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Measure cortisol to visualize stress levels better</a:t>
            </a:r>
            <a:endParaRPr lang="en-US" sz="2500" b="0" dirty="0">
              <a:solidFill>
                <a:schemeClr val="bg1"/>
              </a:solidFill>
              <a:effectLst/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Understand that BMI is an unreliable factor</a:t>
            </a:r>
            <a:endParaRPr lang="en-US" sz="2500" b="0" dirty="0">
              <a:solidFill>
                <a:schemeClr val="bg1"/>
              </a:solidFill>
              <a:effectLst/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Incorporate Race and Ethnicity as factors as well</a:t>
            </a:r>
            <a:endParaRPr lang="en-US" sz="2500" b="0" dirty="0">
              <a:solidFill>
                <a:schemeClr val="bg1"/>
              </a:solidFill>
              <a:effectLst/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Expand and have more details of data pools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500" b="0" dirty="0">
                <a:solidFill>
                  <a:schemeClr val="bg1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Include non-binary genders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Quality of the marriage/life partnership</a:t>
            </a:r>
            <a:endParaRPr lang="en-US" sz="2500" b="0" dirty="0">
              <a:solidFill>
                <a:schemeClr val="bg1"/>
              </a:solidFill>
              <a:effectLst/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Are there partnerships that are long-term and informal? </a:t>
            </a:r>
            <a:endParaRPr lang="en-US" sz="2500" dirty="0">
              <a:solidFill>
                <a:schemeClr val="bg1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Gill Sans MT" panose="020B0502020104020203" pitchFamily="34" charset="77"/>
                <a:cs typeface="Arial" panose="020B0604020202020204" pitchFamily="34" charset="0"/>
              </a:rPr>
              <a:t>Does bringing the legal system into a relationship cause more strokes?</a:t>
            </a:r>
            <a:br>
              <a:rPr lang="en-US" sz="2500" dirty="0">
                <a:latin typeface="Gill Sans MT" panose="020B0502020104020203" pitchFamily="34" charset="77"/>
              </a:rPr>
            </a:br>
            <a:endParaRPr lang="en-US" sz="25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07881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B41A-D592-397B-8F00-B16164F7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462" y="1702443"/>
            <a:ext cx="8627076" cy="3453113"/>
          </a:xfrm>
        </p:spPr>
        <p:txBody>
          <a:bodyPr/>
          <a:lstStyle/>
          <a:p>
            <a:pPr algn="ctr"/>
            <a:r>
              <a:rPr lang="en-US" dirty="0">
                <a:latin typeface="Gill Sans Ultra Bold" panose="020B0A02020104020203" pitchFamily="34" charset="77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657C5-4D77-F8BD-7B31-CD53E152C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289" y="6127364"/>
            <a:ext cx="8985422" cy="410948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effectLst/>
                <a:latin typeface="Gill Sans MT" panose="020B0502020104020203" pitchFamily="34" charset="77"/>
              </a:rPr>
              <a:t>Data Source: </a:t>
            </a:r>
            <a:r>
              <a:rPr lang="en-US" sz="1800" b="1" i="0" u="sng" strike="noStrike" dirty="0">
                <a:solidFill>
                  <a:srgbClr val="0563C1"/>
                </a:solidFill>
                <a:effectLst/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800" b="1" i="0" u="sng" strike="noStrike" dirty="0">
                <a:effectLst/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://www.kaggle.com/datasets/fedesoriano/stroke-prediction-dataset</a:t>
            </a:r>
            <a:r>
              <a:rPr lang="en-US" sz="1800" b="1" i="0" u="none" strike="noStrike" dirty="0">
                <a:effectLst/>
                <a:latin typeface="Gill Sans MT" panose="020B0502020104020203" pitchFamily="34" charset="77"/>
              </a:rPr>
              <a:t> 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10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1755D-D05C-6318-A356-EC56EF1C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52" y="532281"/>
            <a:ext cx="10515600" cy="1133693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 w="22225">
                  <a:solidFill>
                    <a:schemeClr val="tx1"/>
                  </a:solidFill>
                  <a:miter lim="800000"/>
                </a:ln>
                <a:latin typeface="Gill Sans Ultra Bold" panose="020B0A02020104020203" pitchFamily="34" charset="77"/>
              </a:rPr>
              <a:t>ABOUT</a:t>
            </a:r>
            <a:r>
              <a:rPr lang="en-US" sz="7200" dirty="0">
                <a:ln w="22225">
                  <a:solidFill>
                    <a:schemeClr val="tx1"/>
                  </a:solidFill>
                  <a:miter lim="800000"/>
                </a:ln>
                <a:latin typeface="Gill Sans Ultra Bold" panose="020B0A02020104020203" pitchFamily="34" charset="77"/>
              </a:rPr>
              <a:t> </a:t>
            </a:r>
            <a:r>
              <a:rPr lang="en-US" dirty="0">
                <a:ln w="22225">
                  <a:solidFill>
                    <a:schemeClr val="tx1"/>
                  </a:solidFill>
                  <a:miter lim="800000"/>
                </a:ln>
                <a:latin typeface="Gill Sans Ultra Bold" panose="020B0A02020104020203" pitchFamily="34" charset="77"/>
              </a:rPr>
              <a:t>US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B6C3C-7A32-0E94-EC1D-73540FC73844}"/>
              </a:ext>
            </a:extLst>
          </p:cNvPr>
          <p:cNvSpPr txBox="1"/>
          <p:nvPr/>
        </p:nvSpPr>
        <p:spPr>
          <a:xfrm>
            <a:off x="3049030" y="3133535"/>
            <a:ext cx="609805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001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We are agents scouting for the next indie band…</a:t>
            </a:r>
            <a:r>
              <a:rPr lang="en-US" sz="1800" b="1" kern="1200" dirty="0">
                <a:solidFill>
                  <a:srgbClr val="894800"/>
                </a:solidFill>
                <a:latin typeface="+mn-lt"/>
                <a:ea typeface="+mn-ea"/>
                <a:cs typeface="+mn-cs"/>
              </a:rPr>
              <a:t>just kidding y’all!</a:t>
            </a:r>
            <a:endParaRPr lang="en-US" sz="1600" b="1" kern="1200" dirty="0">
              <a:solidFill>
                <a:schemeClr val="accent4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0DECF5-BB00-EE78-19A3-42C14F0BEC61}"/>
              </a:ext>
            </a:extLst>
          </p:cNvPr>
          <p:cNvGrpSpPr/>
          <p:nvPr/>
        </p:nvGrpSpPr>
        <p:grpSpPr>
          <a:xfrm>
            <a:off x="1626870" y="2869808"/>
            <a:ext cx="8938260" cy="1958644"/>
            <a:chOff x="928238" y="83124"/>
            <a:chExt cx="8938260" cy="1958644"/>
          </a:xfrm>
          <a:solidFill>
            <a:schemeClr val="tx1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B56C61C-4996-E8A2-512C-901AB786F132}"/>
                </a:ext>
              </a:extLst>
            </p:cNvPr>
            <p:cNvSpPr/>
            <p:nvPr/>
          </p:nvSpPr>
          <p:spPr>
            <a:xfrm>
              <a:off x="928238" y="83124"/>
              <a:ext cx="8938260" cy="195864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94CF8BA6-9C5E-155C-3B1A-CD20B84824E3}"/>
                </a:ext>
              </a:extLst>
            </p:cNvPr>
            <p:cNvSpPr txBox="1"/>
            <p:nvPr/>
          </p:nvSpPr>
          <p:spPr>
            <a:xfrm>
              <a:off x="1838222" y="197858"/>
              <a:ext cx="6913847" cy="184391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 dirty="0">
                  <a:latin typeface="Gill Sans MT" panose="020B0502020104020203" pitchFamily="34" charset="77"/>
                </a:rPr>
                <a:t>We are agents scouting for the next indie band…just kidding y’all!</a:t>
              </a:r>
              <a:endParaRPr lang="en-US" sz="2500" kern="1200" dirty="0">
                <a:latin typeface="Gill Sans MT" panose="020B050202010402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26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1755D-D05C-6318-A356-EC56EF1C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52" y="532281"/>
            <a:ext cx="10515600" cy="1133693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 w="22225">
                  <a:solidFill>
                    <a:schemeClr val="tx1"/>
                  </a:solidFill>
                  <a:miter lim="800000"/>
                </a:ln>
                <a:latin typeface="Gill Sans Ultra Bold" panose="020B0A02020104020203" pitchFamily="34" charset="77"/>
              </a:rPr>
              <a:t>ABOUT</a:t>
            </a:r>
            <a:r>
              <a:rPr lang="en-US" sz="7200" dirty="0">
                <a:ln w="22225">
                  <a:solidFill>
                    <a:schemeClr val="tx1"/>
                  </a:solidFill>
                  <a:miter lim="800000"/>
                </a:ln>
                <a:latin typeface="Gill Sans Ultra Bold" panose="020B0A02020104020203" pitchFamily="34" charset="77"/>
              </a:rPr>
              <a:t> </a:t>
            </a:r>
            <a:r>
              <a:rPr lang="en-US" dirty="0">
                <a:ln w="22225">
                  <a:solidFill>
                    <a:schemeClr val="tx1"/>
                  </a:solidFill>
                  <a:miter lim="800000"/>
                </a:ln>
                <a:latin typeface="Gill Sans Ultra Bold" panose="020B0A02020104020203" pitchFamily="34" charset="77"/>
              </a:rPr>
              <a:t>US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B6C3C-7A32-0E94-EC1D-73540FC73844}"/>
              </a:ext>
            </a:extLst>
          </p:cNvPr>
          <p:cNvSpPr txBox="1"/>
          <p:nvPr/>
        </p:nvSpPr>
        <p:spPr>
          <a:xfrm>
            <a:off x="3049030" y="3133535"/>
            <a:ext cx="609805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001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We are agents scouting for the next indie band…</a:t>
            </a:r>
            <a:r>
              <a:rPr lang="en-US" sz="1800" b="1" kern="1200" dirty="0">
                <a:solidFill>
                  <a:srgbClr val="894800"/>
                </a:solidFill>
                <a:latin typeface="+mn-lt"/>
                <a:ea typeface="+mn-ea"/>
                <a:cs typeface="+mn-cs"/>
              </a:rPr>
              <a:t>just kidding y’all!</a:t>
            </a:r>
            <a:endParaRPr lang="en-US" sz="1600" b="1" kern="1200" dirty="0">
              <a:solidFill>
                <a:schemeClr val="accent4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56C61C-4996-E8A2-512C-901AB786F132}"/>
              </a:ext>
            </a:extLst>
          </p:cNvPr>
          <p:cNvSpPr/>
          <p:nvPr/>
        </p:nvSpPr>
        <p:spPr>
          <a:xfrm>
            <a:off x="1626870" y="2282393"/>
            <a:ext cx="8938260" cy="1958644"/>
          </a:xfrm>
          <a:prstGeom prst="roundRect">
            <a:avLst>
              <a:gd name="adj" fmla="val 10000"/>
            </a:avLst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AE11BD-2357-590B-619B-DC1AEB3FFE2F}"/>
              </a:ext>
            </a:extLst>
          </p:cNvPr>
          <p:cNvGrpSpPr/>
          <p:nvPr/>
        </p:nvGrpSpPr>
        <p:grpSpPr>
          <a:xfrm>
            <a:off x="2545389" y="4682488"/>
            <a:ext cx="8938260" cy="1958644"/>
            <a:chOff x="1577340" y="2393899"/>
            <a:chExt cx="8938260" cy="1958644"/>
          </a:xfrm>
          <a:solidFill>
            <a:srgbClr val="C00000"/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28B325E-6A66-B8E0-11DF-7C473A570533}"/>
                </a:ext>
              </a:extLst>
            </p:cNvPr>
            <p:cNvSpPr/>
            <p:nvPr/>
          </p:nvSpPr>
          <p:spPr>
            <a:xfrm>
              <a:off x="1577340" y="2393899"/>
              <a:ext cx="8938260" cy="195864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EA815197-5F41-424A-DA07-211F41658D37}"/>
                </a:ext>
              </a:extLst>
            </p:cNvPr>
            <p:cNvSpPr txBox="1"/>
            <p:nvPr/>
          </p:nvSpPr>
          <p:spPr>
            <a:xfrm>
              <a:off x="3358226" y="2472566"/>
              <a:ext cx="5973066" cy="184391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0" i="0" kern="1200" dirty="0">
                  <a:latin typeface="Gill Sans MT" panose="020B0502020104020203" pitchFamily="34" charset="77"/>
                </a:rPr>
                <a:t>We are </a:t>
              </a:r>
              <a:r>
                <a:rPr lang="en-US" sz="2500" b="1" i="1" kern="1200" dirty="0">
                  <a:latin typeface="Gill Sans MT" panose="020B0502020104020203" pitchFamily="34" charset="77"/>
                </a:rPr>
                <a:t>Care About U</a:t>
              </a:r>
              <a:r>
                <a:rPr lang="en-US" sz="2500" b="1" i="0" kern="1200" dirty="0">
                  <a:latin typeface="Gill Sans MT" panose="020B0502020104020203" pitchFamily="34" charset="77"/>
                </a:rPr>
                <a:t>, </a:t>
              </a:r>
              <a:r>
                <a:rPr lang="en-US" sz="2500" i="0" kern="1200" dirty="0">
                  <a:latin typeface="Gill Sans MT" panose="020B0502020104020203" pitchFamily="34" charset="77"/>
                </a:rPr>
                <a:t>a</a:t>
              </a:r>
              <a:r>
                <a:rPr lang="en-US" sz="2500" b="1" i="0" kern="1200" dirty="0">
                  <a:latin typeface="Gill Sans MT" panose="020B0502020104020203" pitchFamily="34" charset="77"/>
                </a:rPr>
                <a:t> </a:t>
              </a:r>
              <a:r>
                <a:rPr lang="en-US" sz="2500" b="0" i="0" kern="1200" dirty="0">
                  <a:latin typeface="Gill Sans MT" panose="020B0502020104020203" pitchFamily="34" charset="77"/>
                </a:rPr>
                <a:t>healthcare company analyzing the general population’s stroke frequencies and their potential contributors.</a:t>
              </a:r>
              <a:endParaRPr lang="en-US" sz="2500" kern="1200" dirty="0"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C5879696-532C-2875-6285-D199F3EF2118}"/>
              </a:ext>
            </a:extLst>
          </p:cNvPr>
          <p:cNvSpPr txBox="1"/>
          <p:nvPr/>
        </p:nvSpPr>
        <p:spPr>
          <a:xfrm>
            <a:off x="2367228" y="2359567"/>
            <a:ext cx="6913847" cy="18439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b="0" i="0" kern="1200" dirty="0">
                <a:latin typeface="Gill Sans MT" panose="020B0502020104020203" pitchFamily="34" charset="77"/>
              </a:rPr>
              <a:t>We are agents scouting for the next indie band…just kidding y’all!</a:t>
            </a:r>
            <a:endParaRPr lang="en-US" sz="2500" kern="1200" dirty="0">
              <a:latin typeface="Gill Sans MT" panose="020B0502020104020203" pitchFamily="34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B89624-75EE-8958-BD85-041475D10D09}"/>
              </a:ext>
            </a:extLst>
          </p:cNvPr>
          <p:cNvGrpSpPr/>
          <p:nvPr/>
        </p:nvGrpSpPr>
        <p:grpSpPr>
          <a:xfrm>
            <a:off x="8025775" y="3724466"/>
            <a:ext cx="1273119" cy="1273119"/>
            <a:chOff x="7665140" y="1539712"/>
            <a:chExt cx="1273119" cy="1273119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C2B6F9E-0D3A-30DE-3D4F-E903F4D42A61}"/>
                </a:ext>
              </a:extLst>
            </p:cNvPr>
            <p:cNvSpPr/>
            <p:nvPr/>
          </p:nvSpPr>
          <p:spPr>
            <a:xfrm>
              <a:off x="7665140" y="1539712"/>
              <a:ext cx="1273119" cy="1273119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Down Arrow 4">
              <a:extLst>
                <a:ext uri="{FF2B5EF4-FFF2-40B4-BE49-F238E27FC236}">
                  <a16:creationId xmlns:a16="http://schemas.microsoft.com/office/drawing/2014/main" id="{90C0D72B-1D22-13E5-5CA8-7126101AB46E}"/>
                </a:ext>
              </a:extLst>
            </p:cNvPr>
            <p:cNvSpPr txBox="1"/>
            <p:nvPr/>
          </p:nvSpPr>
          <p:spPr>
            <a:xfrm>
              <a:off x="7951592" y="1539712"/>
              <a:ext cx="700215" cy="9580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101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1755D-D05C-6318-A356-EC56EF1C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52" y="532281"/>
            <a:ext cx="10515600" cy="1133693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 w="22225">
                  <a:solidFill>
                    <a:schemeClr val="tx1"/>
                  </a:solidFill>
                  <a:miter lim="800000"/>
                </a:ln>
                <a:latin typeface="Gill Sans Ultra Bold" panose="020B0A02020104020203" pitchFamily="34" charset="77"/>
              </a:rPr>
              <a:t>GOALS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56C61C-4996-E8A2-512C-901AB786F132}"/>
              </a:ext>
            </a:extLst>
          </p:cNvPr>
          <p:cNvSpPr/>
          <p:nvPr/>
        </p:nvSpPr>
        <p:spPr>
          <a:xfrm>
            <a:off x="1311396" y="1539625"/>
            <a:ext cx="9025511" cy="1720259"/>
          </a:xfrm>
          <a:prstGeom prst="roundRect">
            <a:avLst>
              <a:gd name="adj" fmla="val 10000"/>
            </a:avLst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C5879696-532C-2875-6285-D199F3EF2118}"/>
              </a:ext>
            </a:extLst>
          </p:cNvPr>
          <p:cNvSpPr txBox="1"/>
          <p:nvPr/>
        </p:nvSpPr>
        <p:spPr>
          <a:xfrm>
            <a:off x="1855093" y="1479799"/>
            <a:ext cx="6913847" cy="18439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Gill Sans MT" panose="020B0502020104020203" pitchFamily="34" charset="77"/>
              </a:rPr>
              <a:t>I</a:t>
            </a: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solate and analyze each contributor to aid in the prevention/minimize the frequencies of strokes. 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96CED-580B-CD66-6AB0-3422DBAA74C9}"/>
              </a:ext>
            </a:extLst>
          </p:cNvPr>
          <p:cNvSpPr/>
          <p:nvPr/>
        </p:nvSpPr>
        <p:spPr>
          <a:xfrm>
            <a:off x="1895972" y="3067438"/>
            <a:ext cx="8813458" cy="1720259"/>
          </a:xfrm>
          <a:prstGeom prst="roundRect">
            <a:avLst>
              <a:gd name="adj" fmla="val 10000"/>
            </a:avLst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ED4E4730-8F04-36BE-4F5F-0657BC9B2F46}"/>
              </a:ext>
            </a:extLst>
          </p:cNvPr>
          <p:cNvSpPr txBox="1"/>
          <p:nvPr/>
        </p:nvSpPr>
        <p:spPr>
          <a:xfrm>
            <a:off x="2367227" y="3130892"/>
            <a:ext cx="6913847" cy="18439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Determine who will be most at risk within our customer set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2A90AA-893E-EC4A-1998-555476BDEA8D}"/>
              </a:ext>
            </a:extLst>
          </p:cNvPr>
          <p:cNvSpPr/>
          <p:nvPr/>
        </p:nvSpPr>
        <p:spPr>
          <a:xfrm>
            <a:off x="2367227" y="4518071"/>
            <a:ext cx="8813458" cy="1720259"/>
          </a:xfrm>
          <a:prstGeom prst="roundRect">
            <a:avLst>
              <a:gd name="adj" fmla="val 10000"/>
            </a:avLst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838872DE-DE3E-D0CC-F5FF-7C971DC6E650}"/>
              </a:ext>
            </a:extLst>
          </p:cNvPr>
          <p:cNvSpPr txBox="1"/>
          <p:nvPr/>
        </p:nvSpPr>
        <p:spPr>
          <a:xfrm>
            <a:off x="2838482" y="4518071"/>
            <a:ext cx="6913847" cy="18439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chemeClr val="bg1"/>
                </a:solidFill>
                <a:effectLst/>
                <a:latin typeface="Gill Sans MT" panose="020B0502020104020203" pitchFamily="34" charset="77"/>
              </a:rPr>
              <a:t>To make our jobs easier, build a ML model!</a:t>
            </a:r>
          </a:p>
        </p:txBody>
      </p:sp>
    </p:spTree>
    <p:extLst>
      <p:ext uri="{BB962C8B-B14F-4D97-AF65-F5344CB8AC3E}">
        <p14:creationId xmlns:p14="http://schemas.microsoft.com/office/powerpoint/2010/main" val="271196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07B8-5302-F25E-202B-E6383FA6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u="none" strike="noStrike" dirty="0">
                <a:effectLst/>
                <a:latin typeface="Gill Sans Ultra Bold" panose="020B0A02020104020203" pitchFamily="34" charset="77"/>
              </a:rPr>
              <a:t>Contributing Factors of Strokes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27FE2F9-715D-8666-43F2-2A4571C839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5777775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12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3BE4-0E6D-5218-8EAA-D50FD47AE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496" y="267274"/>
            <a:ext cx="4161008" cy="186032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kern="1200" dirty="0">
                <a:latin typeface="Gill Sans Ultra Bold" panose="020B0A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endParaRPr lang="en-US" kern="1200" dirty="0">
              <a:latin typeface="Gill Sans Ultra Bold" panose="020B0A02020104020203" pitchFamily="34" charset="7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F43F01C-9E97-ECB6-8DBA-130251255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8275" y="1012362"/>
            <a:ext cx="6215449" cy="5578364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26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140C-97A8-724B-9CA5-C74E42EA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252" y="231480"/>
            <a:ext cx="8745495" cy="143338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latin typeface="Gill Sans Ultra Bold" panose="020B0A02020104020203" pitchFamily="34" charset="77"/>
              </a:rPr>
              <a:t>Which Employment Industry Has the Most Strokes?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1590BD-BE4E-F41B-645F-DB577922A7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565" y="2005094"/>
            <a:ext cx="10939844" cy="355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28201-CD42-91E2-FA16-A7FA1D55A040}"/>
              </a:ext>
            </a:extLst>
          </p:cNvPr>
          <p:cNvSpPr txBox="1"/>
          <p:nvPr/>
        </p:nvSpPr>
        <p:spPr>
          <a:xfrm>
            <a:off x="1408473" y="6257188"/>
            <a:ext cx="328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* “Children” is not a work type</a:t>
            </a:r>
          </a:p>
        </p:txBody>
      </p:sp>
    </p:spTree>
    <p:extLst>
      <p:ext uri="{BB962C8B-B14F-4D97-AF65-F5344CB8AC3E}">
        <p14:creationId xmlns:p14="http://schemas.microsoft.com/office/powerpoint/2010/main" val="3628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45AA-DCFD-2A54-1FE5-68D3057B7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38" y="2438412"/>
            <a:ext cx="3748616" cy="2547257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kern="1200" dirty="0">
                <a:latin typeface="Gill Sans Ultra Bold" panose="020B0A02020104020203" pitchFamily="34" charset="77"/>
              </a:rPr>
              <a:t>Does Marriage Increase the Risk of Stroke?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DEE109B-D52D-5B02-0FDB-6A11957DDD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" r="4950" b="5603"/>
          <a:stretch/>
        </p:blipFill>
        <p:spPr bwMode="auto">
          <a:xfrm>
            <a:off x="4376972" y="1518328"/>
            <a:ext cx="7230745" cy="44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623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1332</TotalTime>
  <Words>417</Words>
  <Application>Microsoft Macintosh PowerPoint</Application>
  <PresentationFormat>Widescreen</PresentationFormat>
  <Paragraphs>66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Gill Sans MT</vt:lpstr>
      <vt:lpstr>Gill Sans Ultra Bold</vt:lpstr>
      <vt:lpstr>Office Theme</vt:lpstr>
      <vt:lpstr>THE STROKES</vt:lpstr>
      <vt:lpstr>ABOUT US</vt:lpstr>
      <vt:lpstr>ABOUT US</vt:lpstr>
      <vt:lpstr>ABOUT US</vt:lpstr>
      <vt:lpstr>GOALS</vt:lpstr>
      <vt:lpstr>Contributing Factors of Strokes</vt:lpstr>
      <vt:lpstr>Dashboard</vt:lpstr>
      <vt:lpstr>Which Employment Industry Has the Most Strokes?</vt:lpstr>
      <vt:lpstr>Does Marriage Increase the Risk of Stroke?</vt:lpstr>
      <vt:lpstr>Does Gender Have an Impact on Stroke?</vt:lpstr>
      <vt:lpstr>Does Age Affect Strokes?</vt:lpstr>
      <vt:lpstr> </vt:lpstr>
      <vt:lpstr>Does location play a part in stroke risk? Urban vs. Rural</vt:lpstr>
      <vt:lpstr>Can being married and working raise the chance of getting a stroke?</vt:lpstr>
      <vt:lpstr>Hypertension Dashboard</vt:lpstr>
      <vt:lpstr>Loading our Data</vt:lpstr>
      <vt:lpstr>Preparing Data</vt:lpstr>
      <vt:lpstr>Model Structure</vt:lpstr>
      <vt:lpstr>Who is least likely to have a stroke?</vt:lpstr>
      <vt:lpstr>Who is most likely to have a stroke?</vt:lpstr>
      <vt:lpstr>How could we improve this study?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STROKES</dc:title>
  <dc:creator>Aimee Galindo</dc:creator>
  <cp:lastModifiedBy>Aimee Galindo</cp:lastModifiedBy>
  <cp:revision>3</cp:revision>
  <dcterms:created xsi:type="dcterms:W3CDTF">2023-11-29T00:57:11Z</dcterms:created>
  <dcterms:modified xsi:type="dcterms:W3CDTF">2023-11-29T23:10:03Z</dcterms:modified>
</cp:coreProperties>
</file>